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572" r:id="rId2"/>
    <p:sldId id="516" r:id="rId3"/>
    <p:sldId id="564" r:id="rId4"/>
    <p:sldId id="518" r:id="rId5"/>
    <p:sldId id="406" r:id="rId6"/>
    <p:sldId id="517" r:id="rId7"/>
    <p:sldId id="545" r:id="rId8"/>
    <p:sldId id="556" r:id="rId9"/>
    <p:sldId id="483" r:id="rId10"/>
    <p:sldId id="285" r:id="rId11"/>
    <p:sldId id="398" r:id="rId12"/>
    <p:sldId id="470" r:id="rId13"/>
    <p:sldId id="471" r:id="rId14"/>
    <p:sldId id="472" r:id="rId15"/>
    <p:sldId id="283" r:id="rId16"/>
    <p:sldId id="326" r:id="rId17"/>
    <p:sldId id="558" r:id="rId18"/>
    <p:sldId id="557" r:id="rId19"/>
    <p:sldId id="408" r:id="rId20"/>
    <p:sldId id="534" r:id="rId21"/>
    <p:sldId id="390" r:id="rId22"/>
    <p:sldId id="424" r:id="rId23"/>
    <p:sldId id="289" r:id="rId24"/>
    <p:sldId id="389" r:id="rId25"/>
    <p:sldId id="387" r:id="rId26"/>
    <p:sldId id="537" r:id="rId27"/>
    <p:sldId id="422" r:id="rId28"/>
    <p:sldId id="549" r:id="rId29"/>
    <p:sldId id="550" r:id="rId30"/>
    <p:sldId id="411" r:id="rId31"/>
    <p:sldId id="344" r:id="rId32"/>
    <p:sldId id="559" r:id="rId33"/>
    <p:sldId id="560" r:id="rId34"/>
    <p:sldId id="327" r:id="rId35"/>
    <p:sldId id="498" r:id="rId36"/>
    <p:sldId id="484" r:id="rId37"/>
    <p:sldId id="497" r:id="rId38"/>
    <p:sldId id="499" r:id="rId39"/>
    <p:sldId id="500" r:id="rId40"/>
    <p:sldId id="501" r:id="rId41"/>
    <p:sldId id="502" r:id="rId42"/>
    <p:sldId id="503" r:id="rId43"/>
    <p:sldId id="505" r:id="rId44"/>
    <p:sldId id="504" r:id="rId45"/>
    <p:sldId id="506" r:id="rId46"/>
    <p:sldId id="507" r:id="rId47"/>
    <p:sldId id="444" r:id="rId48"/>
    <p:sldId id="367" r:id="rId49"/>
    <p:sldId id="434" r:id="rId50"/>
    <p:sldId id="445" r:id="rId51"/>
    <p:sldId id="435" r:id="rId52"/>
    <p:sldId id="436" r:id="rId53"/>
    <p:sldId id="459" r:id="rId54"/>
    <p:sldId id="555" r:id="rId55"/>
    <p:sldId id="438" r:id="rId56"/>
    <p:sldId id="457" r:id="rId57"/>
    <p:sldId id="415" r:id="rId58"/>
    <p:sldId id="417" r:id="rId59"/>
    <p:sldId id="566" r:id="rId60"/>
    <p:sldId id="448" r:id="rId61"/>
    <p:sldId id="563" r:id="rId62"/>
    <p:sldId id="561" r:id="rId63"/>
    <p:sldId id="562" r:id="rId64"/>
    <p:sldId id="568" r:id="rId65"/>
    <p:sldId id="570" r:id="rId66"/>
    <p:sldId id="554" r:id="rId67"/>
    <p:sldId id="552" r:id="rId68"/>
    <p:sldId id="571" r:id="rId69"/>
    <p:sldId id="313" r:id="rId70"/>
    <p:sldId id="530" r:id="rId71"/>
    <p:sldId id="454" r:id="rId72"/>
    <p:sldId id="456" r:id="rId73"/>
    <p:sldId id="569"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paration tips" id="{2A5B80C3-8382-44BC-89A6-1F73F0010C41}">
          <p14:sldIdLst>
            <p14:sldId id="572"/>
          </p14:sldIdLst>
        </p14:section>
        <p14:section name="Before the talk" id="{7753512B-534B-470A-A94E-13DB722AF035}">
          <p14:sldIdLst>
            <p14:sldId id="516"/>
            <p14:sldId id="564"/>
          </p14:sldIdLst>
        </p14:section>
        <p14:section name="The intro" id="{8C9F2C72-2B9A-4380-94D0-20085AE1AFCB}">
          <p14:sldIdLst>
            <p14:sldId id="518"/>
            <p14:sldId id="406"/>
            <p14:sldId id="517"/>
            <p14:sldId id="545"/>
          </p14:sldIdLst>
        </p14:section>
        <p14:section name="The truth" id="{405365C0-58E6-46C2-9863-035799295334}">
          <p14:sldIdLst>
            <p14:sldId id="556"/>
            <p14:sldId id="483"/>
            <p14:sldId id="285"/>
            <p14:sldId id="398"/>
            <p14:sldId id="470"/>
            <p14:sldId id="471"/>
            <p14:sldId id="472"/>
            <p14:sldId id="283"/>
            <p14:sldId id="326"/>
            <p14:sldId id="558"/>
          </p14:sldIdLst>
        </p14:section>
        <p14:section name="The consequences" id="{D5FDACB4-728A-4A24-9E8E-AE244AD93325}">
          <p14:sldIdLst>
            <p14:sldId id="557"/>
            <p14:sldId id="408"/>
            <p14:sldId id="534"/>
            <p14:sldId id="390"/>
            <p14:sldId id="424"/>
            <p14:sldId id="289"/>
            <p14:sldId id="389"/>
            <p14:sldId id="387"/>
            <p14:sldId id="537"/>
            <p14:sldId id="422"/>
            <p14:sldId id="549"/>
            <p14:sldId id="550"/>
            <p14:sldId id="411"/>
            <p14:sldId id="344"/>
            <p14:sldId id="559"/>
          </p14:sldIdLst>
        </p14:section>
        <p14:section name="The activity" id="{D86D518F-4B35-46FE-973C-11098CF91801}">
          <p14:sldIdLst>
            <p14:sldId id="560"/>
            <p14:sldId id="327"/>
            <p14:sldId id="498"/>
            <p14:sldId id="484"/>
            <p14:sldId id="497"/>
            <p14:sldId id="499"/>
            <p14:sldId id="500"/>
            <p14:sldId id="501"/>
            <p14:sldId id="502"/>
            <p14:sldId id="503"/>
            <p14:sldId id="505"/>
            <p14:sldId id="504"/>
            <p14:sldId id="506"/>
            <p14:sldId id="507"/>
            <p14:sldId id="444"/>
            <p14:sldId id="367"/>
            <p14:sldId id="434"/>
            <p14:sldId id="445"/>
            <p14:sldId id="435"/>
            <p14:sldId id="436"/>
            <p14:sldId id="459"/>
            <p14:sldId id="555"/>
            <p14:sldId id="438"/>
            <p14:sldId id="457"/>
            <p14:sldId id="415"/>
            <p14:sldId id="417"/>
            <p14:sldId id="566"/>
            <p14:sldId id="448"/>
            <p14:sldId id="563"/>
            <p14:sldId id="561"/>
          </p14:sldIdLst>
        </p14:section>
        <p14:section name="The future" id="{1C549248-61EC-4380-8A1F-103402B5ABD8}">
          <p14:sldIdLst>
            <p14:sldId id="562"/>
            <p14:sldId id="568"/>
            <p14:sldId id="570"/>
            <p14:sldId id="554"/>
            <p14:sldId id="552"/>
            <p14:sldId id="571"/>
            <p14:sldId id="313"/>
            <p14:sldId id="530"/>
          </p14:sldIdLst>
        </p14:section>
        <p14:section name="The ask" id="{E0C4F5ED-FD9E-4B33-A1D6-E9EF961F290C}">
          <p14:sldIdLst>
            <p14:sldId id="454"/>
            <p14:sldId id="456"/>
            <p14:sldId id="569"/>
          </p14:sldIdLst>
        </p14:section>
      </p14:sectionLst>
    </p:ext>
    <p:ext uri="{EFAFB233-063F-42B5-8137-9DF3F51BA10A}">
      <p15:sldGuideLst xmlns:p15="http://schemas.microsoft.com/office/powerpoint/2012/main">
        <p15:guide id="2" pos="3940"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DAFF"/>
    <a:srgbClr val="3FCDFF"/>
    <a:srgbClr val="EEEFF1"/>
    <a:srgbClr val="F2F6F9"/>
    <a:srgbClr val="FFB380"/>
    <a:srgbClr val="505050"/>
    <a:srgbClr val="B4000A"/>
    <a:srgbClr val="F66400"/>
    <a:srgbClr val="A27001"/>
    <a:srgbClr val="907D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378" autoAdjust="0"/>
  </p:normalViewPr>
  <p:slideViewPr>
    <p:cSldViewPr snapToGrid="0">
      <p:cViewPr varScale="1">
        <p:scale>
          <a:sx n="61" d="100"/>
          <a:sy n="61" d="100"/>
        </p:scale>
        <p:origin x="844" y="28"/>
      </p:cViewPr>
      <p:guideLst>
        <p:guide pos="3940"/>
        <p:guide orient="horz" pos="2160"/>
      </p:guideLst>
    </p:cSldViewPr>
  </p:slideViewPr>
  <p:outlineViewPr>
    <p:cViewPr>
      <p:scale>
        <a:sx n="33" d="100"/>
        <a:sy n="33" d="100"/>
      </p:scale>
      <p:origin x="0" y="-6924"/>
    </p:cViewPr>
  </p:outlineViewPr>
  <p:notesTextViewPr>
    <p:cViewPr>
      <p:scale>
        <a:sx n="1" d="1"/>
        <a:sy n="1" d="1"/>
      </p:scale>
      <p:origin x="0" y="0"/>
    </p:cViewPr>
  </p:notesTextViewPr>
  <p:sorterViewPr>
    <p:cViewPr>
      <p:scale>
        <a:sx n="67" d="100"/>
        <a:sy n="67" d="100"/>
      </p:scale>
      <p:origin x="0" y="-5672"/>
    </p:cViewPr>
  </p:sorterViewPr>
  <p:notesViewPr>
    <p:cSldViewPr snapToGrid="0">
      <p:cViewPr varScale="1">
        <p:scale>
          <a:sx n="61" d="100"/>
          <a:sy n="61" d="100"/>
        </p:scale>
        <p:origin x="1912"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FD5E5-1B8E-439B-BCEA-661C00A1EFFA}" type="datetimeFigureOut">
              <a:rPr lang="en-US" smtClean="0"/>
              <a:t>4/2/2020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BB5682-AB4E-485F-8413-EDCAA9FF4A68}" type="slidenum">
              <a:rPr lang="en-US" smtClean="0"/>
              <a:t>‹#›</a:t>
            </a:fld>
            <a:endParaRPr lang="en-US"/>
          </a:p>
        </p:txBody>
      </p:sp>
    </p:spTree>
    <p:extLst>
      <p:ext uri="{BB962C8B-B14F-4D97-AF65-F5344CB8AC3E}">
        <p14:creationId xmlns:p14="http://schemas.microsoft.com/office/powerpoint/2010/main" val="743613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limate.nasa.gov/embed/12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limate.nasa.gov/vital-signs/carbon-dioxid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urworldindata.org/natural-disaster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bur.org/news/2017/09/06/boston-harbor-barrier-proposal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boston.gov/sites/default/files/embed/2/20161207_climate_ready_boston_digital2.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ca2018.globalchange.gov/chapter/10/"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ucsusa.org/global-warming/science-and-impacts/impacts/causes-of-drought-climate-change-connection.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heguardian.com/commentisfree/video/2016/may/18/migration-crisis-get-rational-vide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besjournals.onlinelibrary.wiley.com/doi/full/10.1111/1365-2435.13151"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geneticliteracyproject.org/2016/05/18/science-news-release-media-miss-bee-extinction-report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x3gRU_SAN1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B-nEYsyRlY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visibleearth.nasa.gov/view.php?id=57723"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ourworldindata.org/grapher/greenhouse-gas-emissions-by-sector"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insideclimatenews.org/content/exxon-science-vs-misinformation"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en.wikipedia.org/wiki/Oil_well"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youtube.com/watch?v=HXoAz6jNEG8"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needpix.com/photo/1484678/smoke-fumes-white-blur-light-wisp-vapour"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nasa.gov/multimedia/imagegallery/image_feature_2047.html"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youtube.com/watch?v=TL2swGjau8w"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medium.com/@UNDP/talking-about-climate-change-walking-the-line-between-hope-and-despair-6605cf757ba5"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youtube.com/watch?v=ZItiZSSnKAE"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youtube.com/watch?v=B-nEYsyRlYo&amp;t=240s"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ocw.mit.edu/help/faq-fair-use/"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Downloaded from www.EarthDNA.org/Ambassadors.</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1</a:t>
            </a:fld>
            <a:endParaRPr lang="en-US"/>
          </a:p>
        </p:txBody>
      </p:sp>
    </p:spTree>
    <p:extLst>
      <p:ext uri="{BB962C8B-B14F-4D97-AF65-F5344CB8AC3E}">
        <p14:creationId xmlns:p14="http://schemas.microsoft.com/office/powerpoint/2010/main" val="3390763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1896, a scientist discovered the greenhouse effect. Who’s heard of the greenhouse effect? Can anyone explain it?”</a:t>
            </a:r>
          </a:p>
          <a:p>
            <a:endParaRPr lang="en-US" baseline="0" dirty="0" smtClean="0"/>
          </a:p>
          <a:p>
            <a:r>
              <a:rPr lang="en-US" baseline="0" dirty="0" smtClean="0"/>
              <a:t>*Click*</a:t>
            </a:r>
          </a:p>
          <a:p>
            <a:endParaRPr lang="en-US" baseline="0" dirty="0" smtClean="0"/>
          </a:p>
          <a:p>
            <a:r>
              <a:rPr lang="en-US" baseline="0" dirty="0" smtClean="0"/>
              <a:t>“The greenhouse effect means that some gases in our atmosphere trap heat.”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a:t>
            </a:r>
            <a:r>
              <a:rPr lang="en-US" sz="1200" kern="1200" dirty="0" smtClean="0">
                <a:solidFill>
                  <a:schemeClr val="tx1"/>
                </a:solidFill>
                <a:effectLst/>
                <a:latin typeface="+mn-lt"/>
                <a:ea typeface="+mn-ea"/>
                <a:cs typeface="+mn-cs"/>
              </a:rPr>
              <a:t>© source unknown. All rights reserved. This content is excluded from our Creative Commons license. For more information, see </a:t>
            </a:r>
            <a:r>
              <a:rPr lang="en-US" sz="1200" u="sng" kern="1200" dirty="0" smtClean="0">
                <a:solidFill>
                  <a:schemeClr val="tx1"/>
                </a:solidFill>
                <a:effectLst/>
                <a:latin typeface="+mn-lt"/>
                <a:ea typeface="+mn-ea"/>
                <a:cs typeface="+mn-cs"/>
                <a:hlinkClick r:id="rId3"/>
              </a:rPr>
              <a:t>https://ocw.mit.edu/help/faq-fair-use/</a:t>
            </a:r>
            <a:r>
              <a:rPr lang="en-US" sz="1200" kern="1200" dirty="0" smtClean="0">
                <a:solidFill>
                  <a:schemeClr val="tx1"/>
                </a:solidFill>
                <a:effectLst/>
                <a:latin typeface="+mn-lt"/>
                <a:ea typeface="+mn-ea"/>
                <a:cs typeface="+mn-cs"/>
              </a:rPr>
              <a:t>.]</a:t>
            </a:r>
          </a:p>
          <a:p>
            <a:endParaRPr lang="en-US" baseline="0" dirty="0" smtClean="0"/>
          </a:p>
          <a:p>
            <a:endParaRPr lang="en-US" baseline="0" dirty="0" smtClean="0"/>
          </a:p>
          <a:p>
            <a:r>
              <a:rPr lang="en-US" baseline="0" dirty="0" smtClean="0"/>
              <a:t>Source: </a:t>
            </a:r>
            <a:r>
              <a:rPr lang="en-US" sz="1200" kern="1200" dirty="0" smtClean="0">
                <a:solidFill>
                  <a:schemeClr val="tx1"/>
                </a:solidFill>
                <a:effectLst/>
                <a:latin typeface="+mn-lt"/>
                <a:ea typeface="+mn-ea"/>
                <a:cs typeface="+mn-cs"/>
              </a:rPr>
              <a:t>S. Arrhenius, “On the Influence of Carbonic Acid in the Air upon the Temperature of the Ground,” 1896.</a:t>
            </a:r>
          </a:p>
        </p:txBody>
      </p:sp>
      <p:sp>
        <p:nvSpPr>
          <p:cNvPr id="4" name="Slide Number Placeholder 3"/>
          <p:cNvSpPr>
            <a:spLocks noGrp="1"/>
          </p:cNvSpPr>
          <p:nvPr>
            <p:ph type="sldNum" sz="quarter" idx="10"/>
          </p:nvPr>
        </p:nvSpPr>
        <p:spPr/>
        <p:txBody>
          <a:bodyPr/>
          <a:lstStyle/>
          <a:p>
            <a:fld id="{61BB5682-AB4E-485F-8413-EDCAA9FF4A68}" type="slidenum">
              <a:rPr lang="en-US" smtClean="0"/>
              <a:t>10</a:t>
            </a:fld>
            <a:endParaRPr lang="en-US"/>
          </a:p>
        </p:txBody>
      </p:sp>
    </p:spTree>
    <p:extLst>
      <p:ext uri="{BB962C8B-B14F-4D97-AF65-F5344CB8AC3E}">
        <p14:creationId xmlns:p14="http://schemas.microsoft.com/office/powerpoint/2010/main" val="1814973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emit these greenhouse gases by burning fossil fuels for transportation and electricity. Things like” *click*</a:t>
            </a:r>
          </a:p>
          <a:p>
            <a:r>
              <a:rPr lang="en-US" baseline="0" dirty="0" smtClean="0"/>
              <a:t>“Driving” *click*</a:t>
            </a:r>
          </a:p>
          <a:p>
            <a:r>
              <a:rPr lang="en-US" baseline="0" dirty="0" smtClean="0"/>
              <a:t>“Flying” *click*</a:t>
            </a:r>
          </a:p>
          <a:p>
            <a:r>
              <a:rPr lang="en-US" baseline="0" dirty="0" smtClean="0"/>
              <a:t>“And air conditioning” *click*</a:t>
            </a:r>
          </a:p>
          <a:p>
            <a:r>
              <a:rPr lang="en-US" baseline="0" dirty="0" smtClean="0"/>
              <a:t>“All emit greenhouse gases.”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[Left image </a:t>
            </a:r>
            <a:r>
              <a:rPr lang="en-US" sz="1200" kern="1200" dirty="0" smtClean="0">
                <a:solidFill>
                  <a:schemeClr val="tx1"/>
                </a:solidFill>
                <a:effectLst/>
                <a:latin typeface="+mn-lt"/>
                <a:ea typeface="+mn-ea"/>
                <a:cs typeface="+mn-cs"/>
              </a:rPr>
              <a:t>© Wikipedia editor B137. CC BY-SA 4.0. This content is excluded from our Creative Commons license. For more information, see </a:t>
            </a:r>
            <a:r>
              <a:rPr lang="en-US" sz="1200" u="sng" kern="1200" dirty="0" smtClean="0">
                <a:solidFill>
                  <a:schemeClr val="tx1"/>
                </a:solidFill>
                <a:effectLst/>
                <a:latin typeface="+mn-lt"/>
                <a:ea typeface="+mn-ea"/>
                <a:cs typeface="+mn-cs"/>
                <a:hlinkClick r:id="rId3"/>
              </a:rPr>
              <a:t>https://ocw.mit.edu/help/faq-fair-use/</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baseline="0" dirty="0" smtClean="0"/>
              <a:t>Center image </a:t>
            </a:r>
            <a:r>
              <a:rPr lang="en-US" sz="1200" kern="1200" dirty="0" smtClean="0">
                <a:solidFill>
                  <a:schemeClr val="tx1"/>
                </a:solidFill>
                <a:effectLst/>
                <a:latin typeface="+mn-lt"/>
                <a:ea typeface="+mn-ea"/>
                <a:cs typeface="+mn-cs"/>
              </a:rPr>
              <a:t>© Quintin </a:t>
            </a:r>
            <a:r>
              <a:rPr lang="en-US" sz="1200" kern="1200" dirty="0" err="1" smtClean="0">
                <a:solidFill>
                  <a:schemeClr val="tx1"/>
                </a:solidFill>
                <a:effectLst/>
                <a:latin typeface="+mn-lt"/>
                <a:ea typeface="+mn-ea"/>
                <a:cs typeface="+mn-cs"/>
              </a:rPr>
              <a:t>Soloviev</a:t>
            </a:r>
            <a:r>
              <a:rPr lang="en-US" sz="1200" kern="1200" dirty="0" smtClean="0">
                <a:solidFill>
                  <a:schemeClr val="tx1"/>
                </a:solidFill>
                <a:effectLst/>
                <a:latin typeface="+mn-lt"/>
                <a:ea typeface="+mn-ea"/>
                <a:cs typeface="+mn-cs"/>
              </a:rPr>
              <a:t>. CC</a:t>
            </a:r>
            <a:r>
              <a:rPr lang="en-US" sz="1200" kern="1200" baseline="0" dirty="0" smtClean="0">
                <a:solidFill>
                  <a:schemeClr val="tx1"/>
                </a:solidFill>
                <a:effectLst/>
                <a:latin typeface="+mn-lt"/>
                <a:ea typeface="+mn-ea"/>
                <a:cs typeface="+mn-cs"/>
              </a:rPr>
              <a:t> BY-SA 4.0. </a:t>
            </a:r>
            <a:r>
              <a:rPr lang="en-US" sz="1200" kern="1200" dirty="0" smtClean="0">
                <a:solidFill>
                  <a:schemeClr val="tx1"/>
                </a:solidFill>
                <a:effectLst/>
                <a:latin typeface="+mn-lt"/>
                <a:ea typeface="+mn-ea"/>
                <a:cs typeface="+mn-cs"/>
              </a:rPr>
              <a:t>This content is excluded from our Creative Commons license. For more information, see </a:t>
            </a:r>
            <a:r>
              <a:rPr lang="en-US" sz="1200" u="sng" kern="1200" dirty="0" smtClean="0">
                <a:solidFill>
                  <a:schemeClr val="tx1"/>
                </a:solidFill>
                <a:effectLst/>
                <a:latin typeface="+mn-lt"/>
                <a:ea typeface="+mn-ea"/>
                <a:cs typeface="+mn-cs"/>
                <a:hlinkClick r:id="rId3"/>
              </a:rPr>
              <a:t>https://ocw.mit.edu/help/faq-fair-use/</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baseline="0" dirty="0" smtClean="0"/>
              <a:t>Right image courtesy of </a:t>
            </a:r>
            <a:r>
              <a:rPr lang="en-US" baseline="0" dirty="0" err="1" smtClean="0"/>
              <a:t>Pixabay</a:t>
            </a:r>
            <a:r>
              <a:rPr lang="en-US" baseline="0" dirty="0" smtClean="0"/>
              <a:t>. Background image </a:t>
            </a:r>
            <a:r>
              <a:rPr lang="en-US" sz="1200" kern="1200" dirty="0" smtClean="0">
                <a:solidFill>
                  <a:schemeClr val="tx1"/>
                </a:solidFill>
                <a:latin typeface="+mn-lt"/>
                <a:ea typeface="+mn-ea"/>
                <a:cs typeface="+mn-cs"/>
              </a:rPr>
              <a:t>© Associated Press.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a:t>
            </a:r>
            <a:r>
              <a:rPr lang="en-US" baseline="0" dirty="0" smtClean="0"/>
              <a:t>]</a:t>
            </a:r>
          </a:p>
        </p:txBody>
      </p:sp>
      <p:sp>
        <p:nvSpPr>
          <p:cNvPr id="4" name="Slide Number Placeholder 3"/>
          <p:cNvSpPr>
            <a:spLocks noGrp="1"/>
          </p:cNvSpPr>
          <p:nvPr>
            <p:ph type="sldNum" sz="quarter" idx="10"/>
          </p:nvPr>
        </p:nvSpPr>
        <p:spPr/>
        <p:txBody>
          <a:bodyPr/>
          <a:lstStyle/>
          <a:p>
            <a:fld id="{61BB5682-AB4E-485F-8413-EDCAA9FF4A68}" type="slidenum">
              <a:rPr lang="en-US" smtClean="0"/>
              <a:t>11</a:t>
            </a:fld>
            <a:endParaRPr lang="en-US"/>
          </a:p>
        </p:txBody>
      </p:sp>
    </p:spTree>
    <p:extLst>
      <p:ext uri="{BB962C8B-B14F-4D97-AF65-F5344CB8AC3E}">
        <p14:creationId xmlns:p14="http://schemas.microsoft.com/office/powerpoint/2010/main" val="3701345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we burn fossil fuels like oil, gas, and</a:t>
            </a:r>
            <a:r>
              <a:rPr lang="en-US" sz="1200" b="0" i="0" kern="1200" baseline="0" dirty="0" smtClean="0">
                <a:solidFill>
                  <a:schemeClr val="tx1"/>
                </a:solidFill>
                <a:effectLst/>
                <a:latin typeface="+mn-lt"/>
                <a:ea typeface="+mn-ea"/>
                <a:cs typeface="+mn-cs"/>
              </a:rPr>
              <a:t> coal, greenhouse gas concentrations rise.” *click*</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can see here how carbon in the atmosphere</a:t>
            </a:r>
            <a:r>
              <a:rPr lang="en-US" sz="1200" b="0" i="0" kern="1200" baseline="0" dirty="0" smtClean="0">
                <a:solidFill>
                  <a:schemeClr val="tx1"/>
                </a:solidFill>
                <a:effectLst/>
                <a:latin typeface="+mn-lt"/>
                <a:ea typeface="+mn-ea"/>
                <a:cs typeface="+mn-cs"/>
              </a:rPr>
              <a:t> – one of the main greenhouse gases – has increased steadily since 2005.”</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Data source: Monthly measurements (average seasonal cycle removed).</a:t>
            </a:r>
            <a:endParaRPr lang="en-US" dirty="0" smtClean="0"/>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source: </a:t>
            </a:r>
            <a:r>
              <a:rPr lang="en-US" dirty="0" smtClean="0">
                <a:hlinkClick r:id="rId3"/>
              </a:rPr>
              <a:t>https://climate.nasa.gov/embed/126/</a:t>
            </a:r>
            <a:r>
              <a:rPr lang="en-US" dirty="0" smtClean="0"/>
              <a:t>. [</a:t>
            </a:r>
            <a:r>
              <a:rPr lang="en-US" sz="1200" kern="1200" dirty="0" smtClean="0">
                <a:solidFill>
                  <a:schemeClr val="tx1"/>
                </a:solidFill>
                <a:latin typeface="+mn-lt"/>
                <a:ea typeface="+mn-ea"/>
                <a:cs typeface="+mn-cs"/>
              </a:rPr>
              <a:t>Public domain image courtesy of NASA, based on NOAA data.]</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12</a:t>
            </a:fld>
            <a:endParaRPr lang="en-US"/>
          </a:p>
        </p:txBody>
      </p:sp>
    </p:spTree>
    <p:extLst>
      <p:ext uri="{BB962C8B-B14F-4D97-AF65-F5344CB8AC3E}">
        <p14:creationId xmlns:p14="http://schemas.microsoft.com/office/powerpoint/2010/main" val="4203781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same data, but starting in 1700 – and you can see how</a:t>
            </a:r>
            <a:r>
              <a:rPr lang="en-US" baseline="0" dirty="0" smtClean="0"/>
              <a:t> shortly after the Industrial Revolution, carbon dioxide concentrations start to climb.”</a:t>
            </a:r>
            <a:endParaRPr lang="en-US" dirty="0" smtClean="0"/>
          </a:p>
          <a:p>
            <a:endParaRPr lang="en-US" dirty="0" smtClean="0"/>
          </a:p>
          <a:p>
            <a:r>
              <a:rPr lang="en-US" dirty="0" smtClean="0"/>
              <a:t>Data source: Scripps</a:t>
            </a:r>
            <a:r>
              <a:rPr lang="en-US" baseline="0" dirty="0" smtClean="0"/>
              <a:t> Oceanographic Institute.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13</a:t>
            </a:fld>
            <a:endParaRPr lang="en-US"/>
          </a:p>
        </p:txBody>
      </p:sp>
    </p:spTree>
    <p:extLst>
      <p:ext uri="{BB962C8B-B14F-4D97-AF65-F5344CB8AC3E}">
        <p14:creationId xmlns:p14="http://schemas.microsoft.com/office/powerpoint/2010/main" val="263964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“Now here’s the data for the</a:t>
            </a:r>
            <a:r>
              <a:rPr lang="en-US" sz="1200" b="0" i="0" kern="1200" baseline="0" dirty="0" smtClean="0">
                <a:solidFill>
                  <a:schemeClr val="tx1"/>
                </a:solidFill>
                <a:effectLst/>
                <a:latin typeface="+mn-lt"/>
                <a:ea typeface="+mn-ea"/>
                <a:cs typeface="+mn-cs"/>
              </a:rPr>
              <a:t> last 800,000 years. Its maximum for the last 800,000 years was 300 ppm,” *click* </a:t>
            </a:r>
          </a:p>
          <a:p>
            <a:r>
              <a:rPr lang="en-US" sz="1200" b="0" i="0" kern="1200" baseline="0" dirty="0" smtClean="0">
                <a:solidFill>
                  <a:schemeClr val="tx1"/>
                </a:solidFill>
                <a:effectLst/>
                <a:latin typeface="+mn-lt"/>
                <a:ea typeface="+mn-ea"/>
                <a:cs typeface="+mn-cs"/>
              </a:rPr>
              <a:t>“Homo sapiens – that’s us – appeared about 300,000 years ago,” *click* </a:t>
            </a:r>
          </a:p>
          <a:p>
            <a:r>
              <a:rPr lang="en-US" sz="1200" b="0" i="0" kern="1200" baseline="0" dirty="0" smtClean="0">
                <a:solidFill>
                  <a:schemeClr val="tx1"/>
                </a:solidFill>
                <a:effectLst/>
                <a:latin typeface="+mn-lt"/>
                <a:ea typeface="+mn-ea"/>
                <a:cs typeface="+mn-cs"/>
              </a:rPr>
              <a:t>“The Industrial revolution happened about 250 years ago, and” *click* </a:t>
            </a:r>
          </a:p>
          <a:p>
            <a:r>
              <a:rPr lang="en-US" sz="1200" b="0" i="0" kern="1200" baseline="0" dirty="0" smtClean="0">
                <a:solidFill>
                  <a:schemeClr val="tx1"/>
                </a:solidFill>
                <a:effectLst/>
                <a:latin typeface="+mn-lt"/>
                <a:ea typeface="+mn-ea"/>
                <a:cs typeface="+mn-cs"/>
              </a:rPr>
              <a:t>“Here’s carbon dioxide concentration today.” *click* </a:t>
            </a:r>
          </a:p>
          <a:p>
            <a:r>
              <a:rPr lang="en-US" sz="1200" b="0" i="0" kern="1200" baseline="0" dirty="0" smtClean="0">
                <a:solidFill>
                  <a:schemeClr val="tx1"/>
                </a:solidFill>
                <a:effectLst/>
                <a:latin typeface="+mn-lt"/>
                <a:ea typeface="+mn-ea"/>
                <a:cs typeface="+mn-cs"/>
              </a:rPr>
              <a:t>“Greenhouse gases have spiked since industrialization.”</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Data source: Reconstruction from ice cores.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Credit: NOAA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Image source:</a:t>
            </a:r>
            <a:r>
              <a:rPr lang="en-US" sz="1200" b="0" i="0" kern="1200" baseline="0" dirty="0" smtClean="0">
                <a:solidFill>
                  <a:schemeClr val="tx1"/>
                </a:solidFill>
                <a:effectLst/>
                <a:latin typeface="+mn-lt"/>
                <a:ea typeface="+mn-ea"/>
                <a:cs typeface="+mn-cs"/>
              </a:rPr>
              <a:t> </a:t>
            </a:r>
            <a:r>
              <a:rPr lang="en-US" dirty="0" smtClean="0">
                <a:hlinkClick r:id="rId3"/>
              </a:rPr>
              <a:t>https://climate.nasa.gov/vital-signs/carbon-dioxide/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Graph courtesy of NASA, based on NOAA data</a:t>
            </a:r>
            <a:endParaRPr lang="en-US" dirty="0" smtClean="0"/>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BB5682-AB4E-485F-8413-EDCAA9FF4A68}" type="slidenum">
              <a:rPr lang="en-US" smtClean="0"/>
              <a:t>14</a:t>
            </a:fld>
            <a:endParaRPr lang="en-US"/>
          </a:p>
        </p:txBody>
      </p:sp>
    </p:spTree>
    <p:extLst>
      <p:ext uri="{BB962C8B-B14F-4D97-AF65-F5344CB8AC3E}">
        <p14:creationId xmlns:p14="http://schemas.microsoft.com/office/powerpoint/2010/main" val="2746706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humans emit more greenhouse gases, our atmosphere traps more heat</a:t>
            </a:r>
            <a:r>
              <a:rPr lang="en-US" sz="1200" b="0" i="0" kern="1200" baseline="0" dirty="0" smtClean="0">
                <a:solidFill>
                  <a:schemeClr val="tx1"/>
                </a:solidFill>
                <a:effectLst/>
                <a:latin typeface="+mn-lt"/>
                <a:ea typeface="+mn-ea"/>
                <a:cs typeface="+mn-cs"/>
              </a:rPr>
              <a:t> and the Earth warms.” *click*</a:t>
            </a:r>
          </a:p>
          <a:p>
            <a:r>
              <a:rPr lang="en-US" sz="1200" b="0" i="0" kern="1200" baseline="0" dirty="0" smtClean="0">
                <a:solidFill>
                  <a:schemeClr val="tx1"/>
                </a:solidFill>
                <a:effectLst/>
                <a:latin typeface="+mn-lt"/>
                <a:ea typeface="+mn-ea"/>
                <a:cs typeface="+mn-cs"/>
              </a:rPr>
              <a:t>“You can see how in 1950, we start with red and blue equally balanced, but as the years go on, we see more, and more red, with the Earth getting hotter, and hotter, and hotter… We’ve now warmed the earth by 0.82 degrees Celsius.”</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Public domain image courtesy of NASA's Goddard Space Flight Center, NASA Goddard Institute for Space Studies.</a:t>
            </a:r>
            <a:endParaRPr lang="en-US" sz="1200" b="0" i="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More info: http://svs.gsfc.nasa.gov/31028 </a:t>
            </a:r>
          </a:p>
        </p:txBody>
      </p:sp>
      <p:sp>
        <p:nvSpPr>
          <p:cNvPr id="4" name="Slide Number Placeholder 3"/>
          <p:cNvSpPr>
            <a:spLocks noGrp="1"/>
          </p:cNvSpPr>
          <p:nvPr>
            <p:ph type="sldNum" sz="quarter" idx="10"/>
          </p:nvPr>
        </p:nvSpPr>
        <p:spPr/>
        <p:txBody>
          <a:bodyPr/>
          <a:lstStyle/>
          <a:p>
            <a:fld id="{61BB5682-AB4E-485F-8413-EDCAA9FF4A68}" type="slidenum">
              <a:rPr lang="en-US" smtClean="0"/>
              <a:t>15</a:t>
            </a:fld>
            <a:endParaRPr lang="en-US"/>
          </a:p>
        </p:txBody>
      </p:sp>
    </p:spTree>
    <p:extLst>
      <p:ext uri="{BB962C8B-B14F-4D97-AF65-F5344CB8AC3E}">
        <p14:creationId xmlns:p14="http://schemas.microsoft.com/office/powerpoint/2010/main" val="3176386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know what you’re thinking.” *click*</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“Who cares</a:t>
            </a:r>
            <a:r>
              <a:rPr lang="en-US" baseline="0" dirty="0" smtClean="0"/>
              <a:t> about 1.5 degrees Fahrenheit?”</a:t>
            </a:r>
          </a:p>
        </p:txBody>
      </p:sp>
      <p:sp>
        <p:nvSpPr>
          <p:cNvPr id="4" name="Slide Number Placeholder 3"/>
          <p:cNvSpPr>
            <a:spLocks noGrp="1"/>
          </p:cNvSpPr>
          <p:nvPr>
            <p:ph type="sldNum" sz="quarter" idx="10"/>
          </p:nvPr>
        </p:nvSpPr>
        <p:spPr/>
        <p:txBody>
          <a:bodyPr/>
          <a:lstStyle/>
          <a:p>
            <a:fld id="{61BB5682-AB4E-485F-8413-EDCAA9FF4A68}" type="slidenum">
              <a:rPr lang="en-US" smtClean="0"/>
              <a:t>16</a:t>
            </a:fld>
            <a:endParaRPr lang="en-US"/>
          </a:p>
        </p:txBody>
      </p:sp>
    </p:spTree>
    <p:extLst>
      <p:ext uri="{BB962C8B-B14F-4D97-AF65-F5344CB8AC3E}">
        <p14:creationId xmlns:p14="http://schemas.microsoft.com/office/powerpoint/2010/main" val="3140435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brings</a:t>
            </a:r>
            <a:r>
              <a:rPr lang="en-US" baseline="0" dirty="0" smtClean="0"/>
              <a:t> us from the Truth…” *click*</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17</a:t>
            </a:fld>
            <a:endParaRPr lang="en-US"/>
          </a:p>
        </p:txBody>
      </p:sp>
    </p:spTree>
    <p:extLst>
      <p:ext uri="{BB962C8B-B14F-4D97-AF65-F5344CB8AC3E}">
        <p14:creationId xmlns:p14="http://schemas.microsoft.com/office/powerpoint/2010/main" val="3565170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 consequences.”</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18</a:t>
            </a:fld>
            <a:endParaRPr lang="en-US"/>
          </a:p>
        </p:txBody>
      </p:sp>
    </p:spTree>
    <p:extLst>
      <p:ext uri="{BB962C8B-B14F-4D97-AF65-F5344CB8AC3E}">
        <p14:creationId xmlns:p14="http://schemas.microsoft.com/office/powerpoint/2010/main" val="3865822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“Climate change already</a:t>
            </a:r>
            <a:r>
              <a:rPr lang="en-US" b="0" baseline="0" dirty="0" smtClean="0"/>
              <a:t> affects us. Whether it’s” *click*</a:t>
            </a:r>
          </a:p>
          <a:p>
            <a:r>
              <a:rPr lang="en-US" b="0" baseline="0" dirty="0" smtClean="0"/>
              <a:t>“Wildfires in California” *click*</a:t>
            </a:r>
          </a:p>
          <a:p>
            <a:r>
              <a:rPr lang="en-US" b="0" baseline="0" dirty="0" smtClean="0"/>
              <a:t>“Flooding in the Midwest” *click*</a:t>
            </a:r>
          </a:p>
          <a:p>
            <a:r>
              <a:rPr lang="en-US" b="0" baseline="0" dirty="0" smtClean="0"/>
              <a:t>“Or hurricanes on the East Coast, climate change affects you, me, and other Americans already.”</a:t>
            </a:r>
          </a:p>
          <a:p>
            <a:endParaRPr lang="en-US" b="0" baseline="0" dirty="0" smtClean="0"/>
          </a:p>
          <a:p>
            <a:r>
              <a:rPr lang="en-US" b="0" baseline="0" dirty="0" smtClean="0"/>
              <a:t>Left photo: </a:t>
            </a:r>
            <a:r>
              <a:rPr lang="en-US" sz="1200" kern="1200" dirty="0" smtClean="0">
                <a:solidFill>
                  <a:schemeClr val="tx1"/>
                </a:solidFill>
                <a:latin typeface="+mn-lt"/>
                <a:ea typeface="+mn-ea"/>
                <a:cs typeface="+mn-cs"/>
              </a:rPr>
              <a:t>© The Associated Press.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 </a:t>
            </a:r>
            <a:r>
              <a:rPr lang="en-US" b="0" baseline="0" dirty="0" smtClean="0"/>
              <a:t>Center: </a:t>
            </a:r>
            <a:r>
              <a:rPr lang="en-US" sz="1200" kern="1200" dirty="0" smtClean="0">
                <a:solidFill>
                  <a:schemeClr val="tx1"/>
                </a:solidFill>
                <a:latin typeface="+mn-lt"/>
                <a:ea typeface="+mn-ea"/>
                <a:cs typeface="+mn-cs"/>
              </a:rPr>
              <a:t>© Scott Olson / Getty Images.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 Right: </a:t>
            </a:r>
            <a:r>
              <a:rPr lang="en-US" sz="1200" kern="1200" dirty="0" smtClean="0">
                <a:solidFill>
                  <a:schemeClr val="tx1"/>
                </a:solidFill>
                <a:latin typeface="+mn-lt"/>
                <a:ea typeface="+mn-ea"/>
                <a:cs typeface="+mn-cs"/>
              </a:rPr>
              <a:t>© The Associated Press.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a:t>
            </a:r>
            <a:endParaRPr lang="en-US" b="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19</a:t>
            </a:fld>
            <a:endParaRPr lang="en-US"/>
          </a:p>
        </p:txBody>
      </p:sp>
    </p:spTree>
    <p:extLst>
      <p:ext uri="{BB962C8B-B14F-4D97-AF65-F5344CB8AC3E}">
        <p14:creationId xmlns:p14="http://schemas.microsoft.com/office/powerpoint/2010/main" val="213532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 this slide up</a:t>
            </a:r>
            <a:r>
              <a:rPr lang="en-US" baseline="0" dirty="0" smtClean="0"/>
              <a:t> as students wait for you to start. The survey is crucial for us to measure impact, and this slide also serves as a sound test.</a:t>
            </a:r>
          </a:p>
          <a:p>
            <a:endParaRPr lang="en-US" baseline="0" dirty="0" smtClean="0"/>
          </a:p>
          <a:p>
            <a:r>
              <a:rPr lang="en-US" baseline="0" dirty="0" smtClean="0"/>
              <a:t>Remember: pause before you click.</a:t>
            </a:r>
          </a:p>
          <a:p>
            <a:endParaRPr lang="en-US" baseline="0" dirty="0" smtClean="0"/>
          </a:p>
          <a:p>
            <a:r>
              <a:rPr lang="en-US" sz="1200" kern="1200" dirty="0" smtClean="0">
                <a:solidFill>
                  <a:schemeClr val="tx1"/>
                </a:solidFill>
                <a:latin typeface="+mn-lt"/>
                <a:ea typeface="+mn-ea"/>
                <a:cs typeface="+mn-cs"/>
              </a:rPr>
              <a:t>[This image is in the public domain.]</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2</a:t>
            </a:fld>
            <a:endParaRPr lang="en-US"/>
          </a:p>
        </p:txBody>
      </p:sp>
    </p:spTree>
    <p:extLst>
      <p:ext uri="{BB962C8B-B14F-4D97-AF65-F5344CB8AC3E}">
        <p14:creationId xmlns:p14="http://schemas.microsoft.com/office/powerpoint/2010/main" val="2217148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“Heatwaves, floods, and other disasters are becoming more frequent.” *click*</a:t>
            </a:r>
          </a:p>
          <a:p>
            <a:r>
              <a:rPr lang="en-US" dirty="0" smtClean="0"/>
              <a:t>“You can see here that the number of disasters</a:t>
            </a:r>
            <a:r>
              <a:rPr lang="en-US" baseline="0" dirty="0" smtClean="0"/>
              <a:t> has skyrocketed since 1980.”</a:t>
            </a:r>
            <a:endParaRPr lang="en-US" dirty="0" smtClean="0"/>
          </a:p>
          <a:p>
            <a:endParaRPr lang="en-US" dirty="0" smtClean="0"/>
          </a:p>
          <a:p>
            <a:r>
              <a:rPr lang="en-US" dirty="0" smtClean="0"/>
              <a:t>Image source: </a:t>
            </a:r>
            <a:r>
              <a:rPr lang="en-US" dirty="0" smtClean="0">
                <a:hlinkClick r:id="rId3"/>
              </a:rPr>
              <a:t>https://ourworldindata.org/natural-disasters</a:t>
            </a:r>
            <a:r>
              <a:rPr lang="en-US" dirty="0" smtClean="0"/>
              <a:t> . </a:t>
            </a:r>
            <a:r>
              <a:rPr lang="en-US" sz="1200" kern="1200" dirty="0" smtClean="0">
                <a:solidFill>
                  <a:schemeClr val="tx1"/>
                </a:solidFill>
                <a:latin typeface="+mn-lt"/>
                <a:ea typeface="+mn-ea"/>
                <a:cs typeface="+mn-cs"/>
              </a:rPr>
              <a:t>Graph courtesy of Our World In Data.</a:t>
            </a:r>
            <a:endParaRPr lang="en-US" dirty="0" smtClean="0"/>
          </a:p>
          <a:p>
            <a:endParaRPr lang="en-US" dirty="0" smtClean="0"/>
          </a:p>
          <a:p>
            <a:r>
              <a:rPr lang="en-US" dirty="0" smtClean="0"/>
              <a:t>Data source: EMDAT (2019) OFDA/CRED International</a:t>
            </a:r>
            <a:r>
              <a:rPr lang="en-US" baseline="0" dirty="0" smtClean="0"/>
              <a:t> Disaster Database, </a:t>
            </a:r>
            <a:r>
              <a:rPr lang="en-US" baseline="0" dirty="0" err="1" smtClean="0"/>
              <a:t>Universite</a:t>
            </a:r>
            <a:r>
              <a:rPr lang="en-US" baseline="0" dirty="0" smtClean="0"/>
              <a:t> </a:t>
            </a:r>
            <a:r>
              <a:rPr lang="en-US" baseline="0" dirty="0" err="1" smtClean="0"/>
              <a:t>Catholique</a:t>
            </a:r>
            <a:r>
              <a:rPr lang="en-US" baseline="0" dirty="0" smtClean="0"/>
              <a:t> de Louvain – Brussels – Belgium</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20</a:t>
            </a:fld>
            <a:endParaRPr lang="en-US"/>
          </a:p>
        </p:txBody>
      </p:sp>
    </p:spTree>
    <p:extLst>
      <p:ext uri="{BB962C8B-B14F-4D97-AF65-F5344CB8AC3E}">
        <p14:creationId xmlns:p14="http://schemas.microsoft.com/office/powerpoint/2010/main" val="1119182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a:t>
            </a:r>
            <a:r>
              <a:rPr lang="en-US" baseline="0" dirty="0" smtClean="0"/>
              <a:t> this slide with one that’s local to your audience.</a:t>
            </a:r>
            <a:endParaRPr lang="en-US" dirty="0" smtClean="0"/>
          </a:p>
          <a:p>
            <a:endParaRPr lang="en-US" dirty="0" smtClean="0"/>
          </a:p>
          <a:p>
            <a:r>
              <a:rPr lang="en-US" dirty="0" smtClean="0"/>
              <a:t>Source: </a:t>
            </a:r>
            <a:r>
              <a:rPr lang="en-US" sz="1200" kern="1200" dirty="0" smtClean="0">
                <a:solidFill>
                  <a:schemeClr val="tx1"/>
                </a:solidFill>
                <a:effectLst/>
                <a:latin typeface="+mn-lt"/>
                <a:ea typeface="+mn-ea"/>
                <a:cs typeface="+mn-cs"/>
              </a:rPr>
              <a:t>S. Rios, “A Barrier For Boston Harbor: UMass Team Studies Flood-Protection Plans,” </a:t>
            </a:r>
            <a:r>
              <a:rPr lang="en-US" sz="1200" i="1" kern="1200" dirty="0" smtClean="0">
                <a:solidFill>
                  <a:schemeClr val="tx1"/>
                </a:solidFill>
                <a:effectLst/>
                <a:latin typeface="+mn-lt"/>
                <a:ea typeface="+mn-ea"/>
                <a:cs typeface="+mn-cs"/>
              </a:rPr>
              <a:t>WBUR News</a:t>
            </a:r>
            <a:r>
              <a:rPr lang="en-US" sz="1200" kern="1200" dirty="0" smtClean="0">
                <a:solidFill>
                  <a:schemeClr val="tx1"/>
                </a:solidFill>
                <a:effectLst/>
                <a:latin typeface="+mn-lt"/>
                <a:ea typeface="+mn-ea"/>
                <a:cs typeface="+mn-cs"/>
              </a:rPr>
              <a:t>, 2017.</a:t>
            </a:r>
            <a:endParaRPr lang="en-US" dirty="0" smtClean="0"/>
          </a:p>
          <a:p>
            <a:endParaRPr lang="en-US" dirty="0" smtClean="0"/>
          </a:p>
          <a:p>
            <a:r>
              <a:rPr lang="en-US" dirty="0" smtClean="0"/>
              <a:t>Image source: </a:t>
            </a:r>
            <a:r>
              <a:rPr lang="en-US" dirty="0" smtClean="0">
                <a:hlinkClick r:id="rId3"/>
              </a:rPr>
              <a:t>https://www.wbur.org/news/2017/09/06/boston-harbor-barrier-proposals</a:t>
            </a:r>
            <a:endParaRPr lang="en-US" dirty="0" smtClean="0"/>
          </a:p>
          <a:p>
            <a:r>
              <a:rPr lang="en-US" dirty="0" smtClean="0"/>
              <a:t>Originally from City of Boston’s Climate Ready report:</a:t>
            </a:r>
            <a:r>
              <a:rPr lang="en-US" baseline="0" dirty="0" smtClean="0"/>
              <a:t> </a:t>
            </a:r>
            <a:r>
              <a:rPr lang="en-US" dirty="0" smtClean="0">
                <a:hlinkClick r:id="rId4"/>
              </a:rPr>
              <a:t>https://www.boston.gov/sites/default/files/embed/2/20161207_climate_ready_boston_digital2.pdf</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21</a:t>
            </a:fld>
            <a:endParaRPr lang="en-US"/>
          </a:p>
        </p:txBody>
      </p:sp>
    </p:spTree>
    <p:extLst>
      <p:ext uri="{BB962C8B-B14F-4D97-AF65-F5344CB8AC3E}">
        <p14:creationId xmlns:p14="http://schemas.microsoft.com/office/powerpoint/2010/main" val="2292869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“Cities must spend your parents’ tax money on climate adaptations instead of school,</a:t>
            </a:r>
            <a:r>
              <a:rPr lang="en-US" baseline="0" dirty="0" smtClean="0"/>
              <a:t> transit, and hospitals.”</a:t>
            </a:r>
          </a:p>
          <a:p>
            <a:endParaRPr lang="en-US" baseline="0" dirty="0" smtClean="0"/>
          </a:p>
          <a:p>
            <a:r>
              <a:rPr lang="en-US" sz="1200" kern="1200" dirty="0" smtClean="0">
                <a:solidFill>
                  <a:schemeClr val="tx1"/>
                </a:solidFill>
                <a:latin typeface="+mn-lt"/>
                <a:ea typeface="+mn-ea"/>
                <a:cs typeface="+mn-cs"/>
              </a:rPr>
              <a:t>Left:</a:t>
            </a:r>
            <a:r>
              <a:rPr lang="en-US" sz="1200" kern="1200" baseline="0" dirty="0" smtClean="0">
                <a:solidFill>
                  <a:schemeClr val="tx1"/>
                </a:solidFill>
                <a:latin typeface="+mn-lt"/>
                <a:ea typeface="+mn-ea"/>
                <a:cs typeface="+mn-cs"/>
              </a:rPr>
              <a:t> i</a:t>
            </a:r>
            <a:r>
              <a:rPr lang="en-US" sz="1200" kern="1200" dirty="0" smtClean="0">
                <a:solidFill>
                  <a:schemeClr val="tx1"/>
                </a:solidFill>
                <a:latin typeface="+mn-lt"/>
                <a:ea typeface="+mn-ea"/>
                <a:cs typeface="+mn-cs"/>
              </a:rPr>
              <a:t>mage courtesy of </a:t>
            </a:r>
            <a:r>
              <a:rPr lang="en-US" sz="1200" kern="1200" dirty="0" err="1" smtClean="0">
                <a:solidFill>
                  <a:schemeClr val="tx1"/>
                </a:solidFill>
                <a:latin typeface="+mn-lt"/>
                <a:ea typeface="+mn-ea"/>
                <a:cs typeface="+mn-cs"/>
              </a:rPr>
              <a:t>woodleywonderworks</a:t>
            </a:r>
            <a:r>
              <a:rPr lang="en-US" sz="1200" kern="1200" dirty="0" smtClean="0">
                <a:solidFill>
                  <a:schemeClr val="tx1"/>
                </a:solidFill>
                <a:latin typeface="+mn-lt"/>
                <a:ea typeface="+mn-ea"/>
                <a:cs typeface="+mn-cs"/>
              </a:rPr>
              <a:t> on Wikipedia. Center: © Boston Discovery Guide.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Right: © Boston Magazine / Alex Lau.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a:t>
            </a:r>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22</a:t>
            </a:fld>
            <a:endParaRPr lang="en-US"/>
          </a:p>
        </p:txBody>
      </p:sp>
    </p:spTree>
    <p:extLst>
      <p:ext uri="{BB962C8B-B14F-4D97-AF65-F5344CB8AC3E}">
        <p14:creationId xmlns:p14="http://schemas.microsoft.com/office/powerpoint/2010/main" val="3888686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“Unusual weather also affects food. By 2030, a single drought could double the price of corn.”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a:t>
            </a:r>
            <a:r>
              <a:rPr lang="en-US" sz="1200" dirty="0" smtClean="0"/>
              <a:t>even if you don’t eat corn, you might like chicken and fish, which are raised on corn feed. Or maybe you eat high fructose </a:t>
            </a:r>
            <a:r>
              <a:rPr lang="en-US" sz="1200" b="1" i="1" dirty="0" smtClean="0"/>
              <a:t>corn</a:t>
            </a:r>
            <a:r>
              <a:rPr lang="en-US" sz="1200" dirty="0" smtClean="0"/>
              <a:t> syrup in cereal or bread. And</a:t>
            </a:r>
            <a:r>
              <a:rPr lang="en-US" sz="1200" baseline="0" dirty="0" smtClean="0"/>
              <a:t> of course, it’s not just corn. </a:t>
            </a:r>
            <a:r>
              <a:rPr lang="en-US" sz="1200" dirty="0" smtClean="0"/>
              <a:t>The point is”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“By stifling</a:t>
            </a:r>
            <a:r>
              <a:rPr lang="en-US" sz="1200" baseline="0" dirty="0" smtClean="0"/>
              <a:t> crop growth, climate change</a:t>
            </a:r>
            <a:r>
              <a:rPr lang="en-US" sz="1200" dirty="0" smtClean="0"/>
              <a:t> limits</a:t>
            </a:r>
            <a:r>
              <a:rPr lang="en-US" sz="1200" baseline="0" dirty="0" smtClean="0"/>
              <a:t> food access.”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Image </a:t>
            </a:r>
            <a:r>
              <a:rPr lang="en-US" sz="1200" kern="1200" dirty="0" smtClean="0">
                <a:solidFill>
                  <a:schemeClr val="tx1"/>
                </a:solidFill>
                <a:latin typeface="+mn-lt"/>
                <a:ea typeface="+mn-ea"/>
                <a:cs typeface="+mn-cs"/>
              </a:rPr>
              <a:t>© Union of Concerned Scientists.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 Carty, “Extreme Weather, Extreme Prices: The costs of feeding a warming world,” 2012. Oxfam.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 Moss and L. V. J. </a:t>
            </a:r>
            <a:r>
              <a:rPr lang="en-US" sz="1200" kern="1200" dirty="0" err="1" smtClean="0">
                <a:solidFill>
                  <a:schemeClr val="tx1"/>
                </a:solidFill>
                <a:effectLst/>
                <a:latin typeface="+mn-lt"/>
                <a:ea typeface="+mn-ea"/>
                <a:cs typeface="+mn-cs"/>
              </a:rPr>
              <a:t>Wholey</a:t>
            </a:r>
            <a:r>
              <a:rPr lang="en-US" sz="1200" kern="1200" dirty="0" smtClean="0">
                <a:solidFill>
                  <a:schemeClr val="tx1"/>
                </a:solidFill>
                <a:effectLst/>
                <a:latin typeface="+mn-lt"/>
                <a:ea typeface="+mn-ea"/>
                <a:cs typeface="+mn-cs"/>
              </a:rPr>
              <a:t>, “Climate change linked to global rise in food prices,” </a:t>
            </a:r>
            <a:r>
              <a:rPr lang="en-US" sz="1200" i="1" kern="1200" dirty="0" smtClean="0">
                <a:solidFill>
                  <a:schemeClr val="tx1"/>
                </a:solidFill>
                <a:effectLst/>
                <a:latin typeface="+mn-lt"/>
                <a:ea typeface="+mn-ea"/>
                <a:cs typeface="+mn-cs"/>
              </a:rPr>
              <a:t>Climate Change | Medill | Northwestern University</a:t>
            </a:r>
            <a:r>
              <a:rPr lang="en-US" sz="1200" kern="1200" dirty="0" smtClean="0">
                <a:solidFill>
                  <a:schemeClr val="tx1"/>
                </a:solidFill>
                <a:effectLst/>
                <a:latin typeface="+mn-lt"/>
                <a:ea typeface="+mn-ea"/>
                <a:cs typeface="+mn-cs"/>
              </a:rPr>
              <a:t>. [Online].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info: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https://nca2018.globalchange.gov/chapter/10/</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Image Source: </a:t>
            </a:r>
            <a:r>
              <a:rPr lang="en-US" dirty="0" smtClean="0">
                <a:hlinkClick r:id="rId4"/>
              </a:rPr>
              <a:t>https://www.ucsusa.org/global-warming/science-and-impacts/impacts/causes-of-drought-climate-change-connection.html</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23</a:t>
            </a:fld>
            <a:endParaRPr lang="en-US"/>
          </a:p>
        </p:txBody>
      </p:sp>
    </p:spTree>
    <p:extLst>
      <p:ext uri="{BB962C8B-B14F-4D97-AF65-F5344CB8AC3E}">
        <p14:creationId xmlns:p14="http://schemas.microsoft.com/office/powerpoint/2010/main" val="1293288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smtClean="0">
                <a:solidFill>
                  <a:schemeClr val="accent4">
                    <a:lumMod val="60000"/>
                    <a:lumOff val="40000"/>
                  </a:schemeClr>
                </a:solidFill>
              </a:rPr>
              <a:t>In addition to food, climate change also affects water supplies.</a:t>
            </a:r>
          </a:p>
          <a:p>
            <a:r>
              <a:rPr lang="en-US" sz="1200" dirty="0" smtClean="0">
                <a:solidFill>
                  <a:schemeClr val="accent4">
                    <a:lumMod val="60000"/>
                    <a:lumOff val="40000"/>
                  </a:schemeClr>
                </a:solidFill>
              </a:rPr>
              <a:t>A drought forced this woman’s family to move over 150 miles to find water.”</a:t>
            </a:r>
          </a:p>
          <a:p>
            <a:endParaRPr lang="en-US" dirty="0" smtClean="0"/>
          </a:p>
          <a:p>
            <a:r>
              <a:rPr lang="en-US" baseline="0" dirty="0" smtClean="0"/>
              <a:t>Image © National Geographic Society. All rights reserved. This content is excluded from our Creative Commons license. For more information, see https://ocw.mit.edu/help/faq-fair-use/.</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24</a:t>
            </a:fld>
            <a:endParaRPr lang="en-US"/>
          </a:p>
        </p:txBody>
      </p:sp>
    </p:spTree>
    <p:extLst>
      <p:ext uri="{BB962C8B-B14F-4D97-AF65-F5344CB8AC3E}">
        <p14:creationId xmlns:p14="http://schemas.microsoft.com/office/powerpoint/2010/main" val="4148263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dirty="0" smtClean="0">
                <a:solidFill>
                  <a:schemeClr val="accent4">
                    <a:lumMod val="60000"/>
                    <a:lumOff val="40000"/>
                  </a:schemeClr>
                </a:solidFill>
              </a:rPr>
              <a:t>By 2050 the UN projects </a:t>
            </a:r>
            <a:r>
              <a:rPr lang="en-US" sz="2800" b="1" i="1" dirty="0" smtClean="0">
                <a:solidFill>
                  <a:schemeClr val="accent4">
                    <a:lumMod val="60000"/>
                    <a:lumOff val="40000"/>
                  </a:schemeClr>
                </a:solidFill>
              </a:rPr>
              <a:t>200 million </a:t>
            </a:r>
            <a:r>
              <a:rPr lang="en-US" sz="1200" dirty="0" smtClean="0">
                <a:solidFill>
                  <a:schemeClr val="accent4">
                    <a:lumMod val="60000"/>
                    <a:lumOff val="40000"/>
                  </a:schemeClr>
                </a:solidFill>
              </a:rPr>
              <a:t>environmental migrants.”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4">
                    <a:lumMod val="60000"/>
                    <a:lumOff val="40000"/>
                  </a:schemeClr>
                </a:solidFill>
              </a:rPr>
              <a:t>“That’s people who leave their homes because of changes in the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a:t>
            </a:r>
            <a:r>
              <a:rPr lang="en-US" sz="1200" kern="1200" dirty="0" smtClean="0">
                <a:solidFill>
                  <a:schemeClr val="tx1"/>
                </a:solidFill>
                <a:effectLst/>
                <a:latin typeface="+mn-lt"/>
                <a:ea typeface="+mn-ea"/>
                <a:cs typeface="+mn-cs"/>
              </a:rPr>
              <a:t>“Climate Migrants Might Reach One Billion by 2050,” </a:t>
            </a:r>
            <a:r>
              <a:rPr lang="en-US" sz="1200" i="1" kern="1200" dirty="0" smtClean="0">
                <a:solidFill>
                  <a:schemeClr val="tx1"/>
                </a:solidFill>
                <a:effectLst/>
                <a:latin typeface="+mn-lt"/>
                <a:ea typeface="+mn-ea"/>
                <a:cs typeface="+mn-cs"/>
              </a:rPr>
              <a:t>United Nations University</a:t>
            </a:r>
            <a:r>
              <a:rPr lang="en-US" sz="1200" kern="1200" dirty="0" smtClean="0">
                <a:solidFill>
                  <a:schemeClr val="tx1"/>
                </a:solidFill>
                <a:effectLst/>
                <a:latin typeface="+mn-lt"/>
                <a:ea typeface="+mn-ea"/>
                <a:cs typeface="+mn-cs"/>
              </a:rPr>
              <a:t>, 2017. [Online].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https://www.brookings.edu/research/the-climate-crisis-migration-and-refugees/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Image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The Brookings Institution.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25</a:t>
            </a:fld>
            <a:endParaRPr lang="en-US"/>
          </a:p>
        </p:txBody>
      </p:sp>
    </p:spTree>
    <p:extLst>
      <p:ext uri="{BB962C8B-B14F-4D97-AF65-F5344CB8AC3E}">
        <p14:creationId xmlns:p14="http://schemas.microsoft.com/office/powerpoint/2010/main" val="1461954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my question to you is this:</a:t>
            </a:r>
            <a:r>
              <a:rPr lang="en-US" baseline="0" dirty="0" smtClean="0"/>
              <a:t> </a:t>
            </a:r>
            <a:r>
              <a:rPr lang="en-US" sz="1200" dirty="0" smtClean="0">
                <a:solidFill>
                  <a:schemeClr val="accent4">
                    <a:lumMod val="60000"/>
                    <a:lumOff val="40000"/>
                  </a:schemeClr>
                </a:solidFill>
              </a:rPr>
              <a:t>In recent migrant crises, </a:t>
            </a:r>
            <a:r>
              <a:rPr lang="en-US" sz="1600" b="1" i="1" dirty="0" smtClean="0">
                <a:solidFill>
                  <a:schemeClr val="accent4">
                    <a:lumMod val="60000"/>
                    <a:lumOff val="40000"/>
                  </a:schemeClr>
                </a:solidFill>
              </a:rPr>
              <a:t>thousands</a:t>
            </a:r>
            <a:r>
              <a:rPr lang="en-US" sz="1200" dirty="0" smtClean="0">
                <a:solidFill>
                  <a:schemeClr val="accent4">
                    <a:lumMod val="60000"/>
                    <a:lumOff val="40000"/>
                  </a:schemeClr>
                </a:solidFill>
              </a:rPr>
              <a:t> of refugees created turmoil in Europe and America.”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4">
                    <a:lumMod val="60000"/>
                    <a:lumOff val="40000"/>
                  </a:schemeClr>
                </a:solidFill>
              </a:rPr>
              <a:t>“What happens when </a:t>
            </a:r>
            <a:r>
              <a:rPr lang="en-US" sz="1600" b="1" i="1" dirty="0" smtClean="0">
                <a:solidFill>
                  <a:schemeClr val="accent4">
                    <a:lumMod val="60000"/>
                    <a:lumOff val="40000"/>
                  </a:schemeClr>
                </a:solidFill>
              </a:rPr>
              <a:t>millions</a:t>
            </a:r>
            <a:r>
              <a:rPr lang="en-US" sz="1600" dirty="0" smtClean="0">
                <a:solidFill>
                  <a:schemeClr val="accent4">
                    <a:lumMod val="60000"/>
                    <a:lumOff val="40000"/>
                  </a:schemeClr>
                </a:solidFill>
              </a:rPr>
              <a:t> </a:t>
            </a:r>
            <a:r>
              <a:rPr lang="en-US" sz="1200" dirty="0" smtClean="0">
                <a:solidFill>
                  <a:schemeClr val="accent4">
                    <a:lumMod val="60000"/>
                    <a:lumOff val="40000"/>
                  </a:schemeClr>
                </a:solidFill>
              </a:rPr>
              <a:t>move North in search of food, water, and safety?”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a:t>
            </a:r>
            <a:r>
              <a:rPr lang="en-US" baseline="0" dirty="0" smtClean="0"/>
              <a:t> source: </a:t>
            </a:r>
            <a:r>
              <a:rPr lang="en-US" dirty="0" smtClean="0">
                <a:hlinkClick r:id="rId3"/>
              </a:rPr>
              <a:t>https://www.theguardian.com/commentisfree/video/2016/may/18/migration-crisis-get-rational-video</a:t>
            </a:r>
            <a:r>
              <a:rPr lang="en-US" dirty="0" smtClean="0"/>
              <a:t> </a:t>
            </a:r>
            <a:r>
              <a:rPr lang="en-US" sz="1200" kern="1200" dirty="0" smtClean="0">
                <a:solidFill>
                  <a:schemeClr val="tx1"/>
                </a:solidFill>
                <a:latin typeface="+mn-lt"/>
                <a:ea typeface="+mn-ea"/>
                <a:cs typeface="+mn-cs"/>
              </a:rPr>
              <a:t>© The Guardian.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26</a:t>
            </a:fld>
            <a:endParaRPr lang="en-US"/>
          </a:p>
        </p:txBody>
      </p:sp>
    </p:spTree>
    <p:extLst>
      <p:ext uri="{BB962C8B-B14F-4D97-AF65-F5344CB8AC3E}">
        <p14:creationId xmlns:p14="http://schemas.microsoft.com/office/powerpoint/2010/main" val="3489463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 </a:t>
            </a:r>
            <a:r>
              <a:rPr lang="en-US" sz="1200" i="0" kern="1200" dirty="0" smtClean="0">
                <a:solidFill>
                  <a:schemeClr val="accent4">
                    <a:lumMod val="60000"/>
                    <a:lumOff val="40000"/>
                  </a:schemeClr>
                </a:solidFill>
                <a:effectLst/>
                <a:latin typeface="+mn-lt"/>
                <a:ea typeface="+mn-ea"/>
                <a:cs typeface="+mn-cs"/>
              </a:rPr>
              <a:t>t</a:t>
            </a:r>
            <a:r>
              <a:rPr lang="en-US" sz="1200" i="0" dirty="0" smtClean="0">
                <a:solidFill>
                  <a:schemeClr val="accent4">
                    <a:lumMod val="60000"/>
                    <a:lumOff val="40000"/>
                  </a:schemeClr>
                </a:solidFill>
              </a:rPr>
              <a:t>he US military refers to climate change as a </a:t>
            </a:r>
            <a:r>
              <a:rPr lang="en-US" sz="1400" b="1" i="0" dirty="0" smtClean="0">
                <a:solidFill>
                  <a:schemeClr val="accent4">
                    <a:lumMod val="60000"/>
                    <a:lumOff val="40000"/>
                  </a:schemeClr>
                </a:solidFill>
              </a:rPr>
              <a:t>“threat multiplier,” </a:t>
            </a:r>
            <a:r>
              <a:rPr lang="en-US" sz="1400" b="0" i="0" dirty="0" smtClean="0">
                <a:solidFill>
                  <a:schemeClr val="accent4">
                    <a:lumMod val="60000"/>
                    <a:lumOff val="40000"/>
                  </a:schemeClr>
                </a:solidFill>
              </a:rPr>
              <a:t>because it makes</a:t>
            </a:r>
            <a:r>
              <a:rPr lang="en-US" sz="1400" b="0" i="0" baseline="0" dirty="0" smtClean="0">
                <a:solidFill>
                  <a:schemeClr val="accent4">
                    <a:lumMod val="60000"/>
                    <a:lumOff val="40000"/>
                  </a:schemeClr>
                </a:solidFill>
              </a:rPr>
              <a:t> every bad situation worse.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“2014 Climate Change Adaptation Roadmap,” 2014. US Department of Defense.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“Report on Effects of a Changing Climate,” 2019. US Department of Defense. </a:t>
            </a:r>
            <a:endParaRPr lang="en-US" dirty="0" smtClean="0"/>
          </a:p>
          <a:p>
            <a:endParaRPr lang="en-US" dirty="0" smtClean="0"/>
          </a:p>
          <a:p>
            <a:r>
              <a:rPr lang="en-US" dirty="0" smtClean="0"/>
              <a:t>Department of Defense seal is in the public domain. No affiliation with the Department of Defense</a:t>
            </a:r>
            <a:r>
              <a:rPr lang="en-US" baseline="0" dirty="0" smtClean="0"/>
              <a:t> is implied.</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27</a:t>
            </a:fld>
            <a:endParaRPr lang="en-US"/>
          </a:p>
        </p:txBody>
      </p:sp>
    </p:spTree>
    <p:extLst>
      <p:ext uri="{BB962C8B-B14F-4D97-AF65-F5344CB8AC3E}">
        <p14:creationId xmlns:p14="http://schemas.microsoft.com/office/powerpoint/2010/main" val="1137504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smtClean="0">
                <a:solidFill>
                  <a:schemeClr val="accent4">
                    <a:lumMod val="60000"/>
                    <a:lumOff val="40000"/>
                  </a:schemeClr>
                </a:solidFill>
              </a:rPr>
              <a:t>These problems aren’t just in the future.” </a:t>
            </a: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“They’re happening right now.”</a:t>
            </a:r>
            <a:endParaRPr lang="en-US"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28</a:t>
            </a:fld>
            <a:endParaRPr lang="en-US"/>
          </a:p>
        </p:txBody>
      </p:sp>
    </p:spTree>
    <p:extLst>
      <p:ext uri="{BB962C8B-B14F-4D97-AF65-F5344CB8AC3E}">
        <p14:creationId xmlns:p14="http://schemas.microsoft.com/office/powerpoint/2010/main" val="1445265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“Here’s another example:</a:t>
            </a:r>
            <a:r>
              <a:rPr lang="en-US" baseline="0" dirty="0" smtClean="0"/>
              <a:t> </a:t>
            </a:r>
            <a:r>
              <a:rPr lang="en-US" sz="1200" dirty="0" smtClean="0">
                <a:solidFill>
                  <a:schemeClr val="accent4">
                    <a:lumMod val="60000"/>
                    <a:lumOff val="40000"/>
                  </a:schemeClr>
                </a:solidFill>
              </a:rPr>
              <a:t>the current species</a:t>
            </a:r>
            <a:r>
              <a:rPr lang="en-US" sz="1200" baseline="0" dirty="0" smtClean="0">
                <a:solidFill>
                  <a:schemeClr val="accent4">
                    <a:lumMod val="60000"/>
                    <a:lumOff val="40000"/>
                  </a:schemeClr>
                </a:solidFill>
              </a:rPr>
              <a:t> </a:t>
            </a:r>
            <a:r>
              <a:rPr lang="en-US" sz="1200" dirty="0" smtClean="0">
                <a:solidFill>
                  <a:schemeClr val="accent4">
                    <a:lumMod val="60000"/>
                    <a:lumOff val="40000"/>
                  </a:schemeClr>
                </a:solidFill>
              </a:rPr>
              <a:t>extinction rate is </a:t>
            </a:r>
            <a:r>
              <a:rPr lang="en-US" sz="1200" b="1" i="1" dirty="0" smtClean="0">
                <a:solidFill>
                  <a:schemeClr val="accent4">
                    <a:lumMod val="60000"/>
                    <a:lumOff val="40000"/>
                  </a:schemeClr>
                </a:solidFill>
              </a:rPr>
              <a:t>1,000 times higher </a:t>
            </a:r>
            <a:r>
              <a:rPr lang="en-US" sz="1200" dirty="0" smtClean="0">
                <a:solidFill>
                  <a:schemeClr val="accent4">
                    <a:lumMod val="60000"/>
                    <a:lumOff val="40000"/>
                  </a:schemeClr>
                </a:solidFill>
              </a:rPr>
              <a:t>than natural background rates.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accent4">
                  <a:lumMod val="60000"/>
                  <a:lumOff val="4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4">
                    <a:lumMod val="60000"/>
                    <a:lumOff val="40000"/>
                  </a:schemeClr>
                </a:solidFill>
              </a:rPr>
              <a:t>And, by the way, if pollinators die,</a:t>
            </a:r>
            <a:r>
              <a:rPr lang="en-US" sz="1200" baseline="0" dirty="0" smtClean="0">
                <a:solidFill>
                  <a:schemeClr val="accent4">
                    <a:lumMod val="60000"/>
                    <a:lumOff val="40000"/>
                  </a:schemeClr>
                </a:solidFill>
              </a:rPr>
              <a:t> so do we – there won’t be any crops left for us to eat.”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a:t>
            </a:r>
            <a:r>
              <a:rPr lang="en-US" sz="1200" kern="1200" dirty="0" smtClean="0">
                <a:solidFill>
                  <a:schemeClr val="tx1"/>
                </a:solidFill>
                <a:effectLst/>
                <a:latin typeface="+mn-lt"/>
                <a:ea typeface="+mn-ea"/>
                <a:cs typeface="+mn-cs"/>
              </a:rPr>
              <a:t>E. </a:t>
            </a:r>
            <a:r>
              <a:rPr lang="en-US" sz="1200" kern="1200" dirty="0" err="1" smtClean="0">
                <a:solidFill>
                  <a:schemeClr val="tx1"/>
                </a:solidFill>
                <a:effectLst/>
                <a:latin typeface="+mn-lt"/>
                <a:ea typeface="+mn-ea"/>
                <a:cs typeface="+mn-cs"/>
              </a:rPr>
              <a:t>Chivian</a:t>
            </a:r>
            <a:r>
              <a:rPr lang="en-US" sz="1200" kern="1200" dirty="0" smtClean="0">
                <a:solidFill>
                  <a:schemeClr val="tx1"/>
                </a:solidFill>
                <a:effectLst/>
                <a:latin typeface="+mn-lt"/>
                <a:ea typeface="+mn-ea"/>
                <a:cs typeface="+mn-cs"/>
              </a:rPr>
              <a:t>, A. Bernstein, Secretariat of the Convention on Biological Diversity., United Nations Development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United Nations Environment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and IUCN--The World Conservation Union., </a:t>
            </a:r>
            <a:r>
              <a:rPr lang="en-US" sz="1200" i="1" kern="1200" dirty="0" smtClean="0">
                <a:solidFill>
                  <a:schemeClr val="tx1"/>
                </a:solidFill>
                <a:effectLst/>
                <a:latin typeface="+mn-lt"/>
                <a:ea typeface="+mn-ea"/>
                <a:cs typeface="+mn-cs"/>
              </a:rPr>
              <a:t>Sustaining life : how human health depends on biodiversity</a:t>
            </a:r>
            <a:r>
              <a:rPr lang="en-US" sz="1200" kern="1200" dirty="0" smtClean="0">
                <a:solidFill>
                  <a:schemeClr val="tx1"/>
                </a:solidFill>
                <a:effectLst/>
                <a:latin typeface="+mn-lt"/>
                <a:ea typeface="+mn-ea"/>
                <a:cs typeface="+mn-cs"/>
              </a:rPr>
              <a:t>. Oxford University Press, 2008.</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Bee</a:t>
            </a:r>
            <a:r>
              <a:rPr lang="en-US" sz="1200" kern="1200" baseline="0" dirty="0" smtClean="0">
                <a:solidFill>
                  <a:schemeClr val="tx1"/>
                </a:solidFill>
                <a:effectLst/>
                <a:latin typeface="+mn-lt"/>
                <a:ea typeface="+mn-ea"/>
                <a:cs typeface="+mn-cs"/>
              </a:rPr>
              <a:t> extinction and climate change: </a:t>
            </a:r>
            <a:r>
              <a:rPr lang="en-US" dirty="0" smtClean="0">
                <a:hlinkClick r:id="rId3"/>
              </a:rPr>
              <a:t>https://besjournals.onlinelibrary.wiley.com/doi/full/10.1111/1365-2435.13151</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More</a:t>
            </a:r>
            <a:r>
              <a:rPr lang="en-US" sz="1200" kern="1200" baseline="0" dirty="0" smtClean="0">
                <a:solidFill>
                  <a:schemeClr val="tx1"/>
                </a:solidFill>
                <a:effectLst/>
                <a:latin typeface="+mn-lt"/>
                <a:ea typeface="+mn-ea"/>
                <a:cs typeface="+mn-cs"/>
              </a:rPr>
              <a:t> info:</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a:t>
            </a:r>
            <a:r>
              <a:rPr lang="en-US" dirty="0" smtClean="0">
                <a:hlinkClick r:id="rId4"/>
              </a:rPr>
              <a:t>https://geneticliteracyproject.org/2016/05/18/science-news-release-media-miss-bee-extinction-reports/</a:t>
            </a:r>
            <a:r>
              <a:rPr lang="en-US" dirty="0" smtClean="0"/>
              <a:t> </a:t>
            </a:r>
            <a:r>
              <a:rPr lang="en-US" sz="1200" kern="1200" dirty="0" smtClean="0">
                <a:solidFill>
                  <a:schemeClr val="tx1"/>
                </a:solidFill>
                <a:latin typeface="+mn-lt"/>
                <a:ea typeface="+mn-ea"/>
                <a:cs typeface="+mn-cs"/>
              </a:rPr>
              <a:t>© Genetic Literacy Project.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29</a:t>
            </a:fld>
            <a:endParaRPr lang="en-US"/>
          </a:p>
        </p:txBody>
      </p:sp>
    </p:spTree>
    <p:extLst>
      <p:ext uri="{BB962C8B-B14F-4D97-AF65-F5344CB8AC3E}">
        <p14:creationId xmlns:p14="http://schemas.microsoft.com/office/powerpoint/2010/main" val="614217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here as a buffer between the survey slide and the attention-getting</a:t>
            </a:r>
            <a:r>
              <a:rPr lang="en-US" baseline="0" dirty="0" smtClean="0"/>
              <a:t> video on the next slide.</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3</a:t>
            </a:fld>
            <a:endParaRPr lang="en-US"/>
          </a:p>
        </p:txBody>
      </p:sp>
    </p:spTree>
    <p:extLst>
      <p:ext uri="{BB962C8B-B14F-4D97-AF65-F5344CB8AC3E}">
        <p14:creationId xmlns:p14="http://schemas.microsoft.com/office/powerpoint/2010/main" val="4195346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UN, we’re on track for one million</a:t>
            </a:r>
            <a:r>
              <a:rPr lang="en-US" baseline="0" dirty="0" smtClean="0"/>
              <a:t> species extinctions. Here’s what just one of those looks like.” *click*</a:t>
            </a:r>
            <a:endParaRPr lang="en-US" dirty="0" smtClean="0"/>
          </a:p>
          <a:p>
            <a:endParaRPr lang="en-US" dirty="0" smtClean="0"/>
          </a:p>
          <a:p>
            <a:r>
              <a:rPr lang="en-US" dirty="0" smtClean="0"/>
              <a:t>Source: </a:t>
            </a:r>
            <a:r>
              <a:rPr lang="en-US" sz="1200" kern="1200" dirty="0" smtClean="0">
                <a:solidFill>
                  <a:schemeClr val="tx1"/>
                </a:solidFill>
                <a:effectLst/>
                <a:latin typeface="+mn-lt"/>
                <a:ea typeface="+mn-ea"/>
                <a:cs typeface="+mn-cs"/>
              </a:rPr>
              <a:t>H. T. Ngo </a:t>
            </a:r>
            <a:r>
              <a:rPr lang="en-US" sz="1200" i="1" kern="1200" dirty="0" smtClean="0">
                <a:solidFill>
                  <a:schemeClr val="tx1"/>
                </a:solidFill>
                <a:effectLst/>
                <a:latin typeface="+mn-lt"/>
                <a:ea typeface="+mn-ea"/>
                <a:cs typeface="+mn-cs"/>
              </a:rPr>
              <a:t>et al.</a:t>
            </a:r>
            <a:r>
              <a:rPr lang="en-US" sz="1200" kern="1200" dirty="0" smtClean="0">
                <a:solidFill>
                  <a:schemeClr val="tx1"/>
                </a:solidFill>
                <a:effectLst/>
                <a:latin typeface="+mn-lt"/>
                <a:ea typeface="+mn-ea"/>
                <a:cs typeface="+mn-cs"/>
              </a:rPr>
              <a:t>, “Summary for policymakers of the global assessment report on biodiversity and ecosystem services,” 2019.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More info: UN</a:t>
            </a:r>
            <a:r>
              <a:rPr lang="en-US" sz="1200" kern="1200" baseline="0" dirty="0" smtClean="0">
                <a:solidFill>
                  <a:schemeClr val="tx1"/>
                </a:solidFill>
                <a:effectLst/>
                <a:latin typeface="+mn-lt"/>
                <a:ea typeface="+mn-ea"/>
                <a:cs typeface="+mn-cs"/>
              </a:rPr>
              <a:t> IPBES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Video link: </a:t>
            </a:r>
            <a:r>
              <a:rPr lang="en-US" dirty="0" smtClean="0">
                <a:hlinkClick r:id="rId3"/>
              </a:rPr>
              <a:t>https://www.youtube.com/watch?v=x3gRU_SAN18</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BB5682-AB4E-485F-8413-EDCAA9FF4A68}" type="slidenum">
              <a:rPr lang="en-US" smtClean="0"/>
              <a:t>30</a:t>
            </a:fld>
            <a:endParaRPr lang="en-US"/>
          </a:p>
        </p:txBody>
      </p:sp>
    </p:spTree>
    <p:extLst>
      <p:ext uri="{BB962C8B-B14F-4D97-AF65-F5344CB8AC3E}">
        <p14:creationId xmlns:p14="http://schemas.microsoft.com/office/powerpoint/2010/main" val="365598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could live more sustainably.”</a:t>
            </a:r>
            <a:r>
              <a:rPr lang="en-US" baseline="0" dirty="0" smtClean="0"/>
              <a:t> *click*</a:t>
            </a:r>
          </a:p>
          <a:p>
            <a:r>
              <a:rPr lang="en-US" baseline="0" dirty="0" smtClean="0"/>
              <a:t>“So why don’t we?”</a:t>
            </a:r>
          </a:p>
        </p:txBody>
      </p:sp>
      <p:sp>
        <p:nvSpPr>
          <p:cNvPr id="4" name="Slide Number Placeholder 3"/>
          <p:cNvSpPr>
            <a:spLocks noGrp="1"/>
          </p:cNvSpPr>
          <p:nvPr>
            <p:ph type="sldNum" sz="quarter" idx="10"/>
          </p:nvPr>
        </p:nvSpPr>
        <p:spPr/>
        <p:txBody>
          <a:bodyPr/>
          <a:lstStyle/>
          <a:p>
            <a:fld id="{61BB5682-AB4E-485F-8413-EDCAA9FF4A68}" type="slidenum">
              <a:rPr lang="en-US" smtClean="0"/>
              <a:t>31</a:t>
            </a:fld>
            <a:endParaRPr lang="en-US"/>
          </a:p>
        </p:txBody>
      </p:sp>
    </p:spTree>
    <p:extLst>
      <p:ext uri="{BB962C8B-B14F-4D97-AF65-F5344CB8AC3E}">
        <p14:creationId xmlns:p14="http://schemas.microsoft.com/office/powerpoint/2010/main" val="2697618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move from the consequences…” *click*</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32</a:t>
            </a:fld>
            <a:endParaRPr lang="en-US"/>
          </a:p>
        </p:txBody>
      </p:sp>
    </p:spTree>
    <p:extLst>
      <p:ext uri="{BB962C8B-B14F-4D97-AF65-F5344CB8AC3E}">
        <p14:creationId xmlns:p14="http://schemas.microsoft.com/office/powerpoint/2010/main" val="2631682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 myths.”</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33</a:t>
            </a:fld>
            <a:endParaRPr lang="en-US"/>
          </a:p>
        </p:txBody>
      </p:sp>
    </p:spTree>
    <p:extLst>
      <p:ext uri="{BB962C8B-B14F-4D97-AF65-F5344CB8AC3E}">
        <p14:creationId xmlns:p14="http://schemas.microsoft.com/office/powerpoint/2010/main" val="4130086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to set the stage, let’s </a:t>
            </a:r>
            <a:r>
              <a:rPr lang="en-US" baseline="0" dirty="0" smtClean="0"/>
              <a:t>a game called Commons.”</a:t>
            </a:r>
          </a:p>
          <a:p>
            <a:endParaRPr lang="en-US" baseline="0" dirty="0" smtClean="0"/>
          </a:p>
          <a:p>
            <a:r>
              <a:rPr lang="en-US" baseline="0" dirty="0" smtClean="0"/>
              <a:t>Click and read through the rules of Commons. </a:t>
            </a:r>
          </a:p>
          <a:p>
            <a:endParaRPr lang="en-US" baseline="0" dirty="0" smtClean="0"/>
          </a:p>
          <a:p>
            <a:r>
              <a:rPr lang="en-US" baseline="0" dirty="0" smtClean="0"/>
              <a:t>“Any questions?”</a:t>
            </a:r>
          </a:p>
          <a:p>
            <a:endParaRPr lang="en-US" baseline="0" dirty="0" smtClean="0"/>
          </a:p>
          <a:p>
            <a:r>
              <a:rPr lang="en-US" baseline="0" dirty="0" smtClean="0"/>
              <a:t>Address groups with fewer/more than 5 people: “Your carrying capacity will actually be 4 times the number of people in your group” – and explain the re-stocking rule for them.</a:t>
            </a:r>
            <a:endParaRPr lang="en-US" dirty="0" smtClean="0"/>
          </a:p>
          <a:p>
            <a:endParaRPr lang="en-US" dirty="0" smtClean="0"/>
          </a:p>
          <a:p>
            <a:r>
              <a:rPr lang="en-US" dirty="0" smtClean="0"/>
              <a:t>Inspired by </a:t>
            </a:r>
            <a:r>
              <a:rPr lang="en-US" i="1" dirty="0" smtClean="0"/>
              <a:t>Harvest</a:t>
            </a:r>
            <a:r>
              <a:rPr lang="en-US" i="0" dirty="0" smtClean="0"/>
              <a:t>,</a:t>
            </a:r>
            <a:r>
              <a:rPr lang="en-US" i="0" baseline="0" dirty="0" smtClean="0"/>
              <a:t> from the Systems Thinking Playbook.</a:t>
            </a:r>
            <a:endParaRPr lang="en-US" i="0" dirty="0" smtClean="0"/>
          </a:p>
          <a:p>
            <a:endParaRPr lang="en-US" i="0" dirty="0" smtClean="0"/>
          </a:p>
          <a:p>
            <a:r>
              <a:rPr lang="en-US" sz="1200" kern="1200" dirty="0" smtClean="0">
                <a:solidFill>
                  <a:schemeClr val="tx1"/>
                </a:solidFill>
                <a:effectLst/>
                <a:latin typeface="+mn-lt"/>
                <a:ea typeface="+mn-ea"/>
                <a:cs typeface="+mn-cs"/>
              </a:rPr>
              <a:t>L. B. Sweeney, D. Meadows, and G. M. </a:t>
            </a:r>
            <a:r>
              <a:rPr lang="en-US" sz="1200" kern="1200" dirty="0" err="1" smtClean="0">
                <a:solidFill>
                  <a:schemeClr val="tx1"/>
                </a:solidFill>
                <a:effectLst/>
                <a:latin typeface="+mn-lt"/>
                <a:ea typeface="+mn-ea"/>
                <a:cs typeface="+mn-cs"/>
              </a:rPr>
              <a:t>Mehers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Systems Thinking Playbook for Climate Change: A Toolkit for Interactive Learning</a:t>
            </a:r>
            <a:r>
              <a:rPr lang="en-US" sz="1200" kern="1200" dirty="0" smtClean="0">
                <a:solidFill>
                  <a:schemeClr val="tx1"/>
                </a:solidFill>
                <a:effectLst/>
                <a:latin typeface="+mn-lt"/>
                <a:ea typeface="+mn-ea"/>
                <a:cs typeface="+mn-cs"/>
              </a:rPr>
              <a:t>. Deutsche </a:t>
            </a:r>
            <a:r>
              <a:rPr lang="en-US" sz="1200" kern="1200" dirty="0" err="1" smtClean="0">
                <a:solidFill>
                  <a:schemeClr val="tx1"/>
                </a:solidFill>
                <a:effectLst/>
                <a:latin typeface="+mn-lt"/>
                <a:ea typeface="+mn-ea"/>
                <a:cs typeface="+mn-cs"/>
              </a:rPr>
              <a:t>Gesellschaft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für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Internationale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Zusammenarbeit</a:t>
            </a:r>
            <a:r>
              <a:rPr lang="en-US" sz="1200" kern="1200" dirty="0" smtClean="0">
                <a:solidFill>
                  <a:schemeClr val="tx1"/>
                </a:solidFill>
                <a:effectLst/>
                <a:latin typeface="+mn-lt"/>
                <a:ea typeface="+mn-ea"/>
                <a:cs typeface="+mn-cs"/>
              </a:rPr>
              <a:t>, 2011.</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34</a:t>
            </a:fld>
            <a:endParaRPr lang="en-US"/>
          </a:p>
        </p:txBody>
      </p:sp>
    </p:spTree>
    <p:extLst>
      <p:ext uri="{BB962C8B-B14F-4D97-AF65-F5344CB8AC3E}">
        <p14:creationId xmlns:p14="http://schemas.microsoft.com/office/powerpoint/2010/main" val="1242903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35</a:t>
            </a:fld>
            <a:endParaRPr lang="en-US"/>
          </a:p>
        </p:txBody>
      </p:sp>
    </p:spTree>
    <p:extLst>
      <p:ext uri="{BB962C8B-B14F-4D97-AF65-F5344CB8AC3E}">
        <p14:creationId xmlns:p14="http://schemas.microsoft.com/office/powerpoint/2010/main" val="2919575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36</a:t>
            </a:fld>
            <a:endParaRPr lang="en-US"/>
          </a:p>
        </p:txBody>
      </p:sp>
    </p:spTree>
    <p:extLst>
      <p:ext uri="{BB962C8B-B14F-4D97-AF65-F5344CB8AC3E}">
        <p14:creationId xmlns:p14="http://schemas.microsoft.com/office/powerpoint/2010/main" val="537872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37</a:t>
            </a:fld>
            <a:endParaRPr lang="en-US"/>
          </a:p>
        </p:txBody>
      </p:sp>
    </p:spTree>
    <p:extLst>
      <p:ext uri="{BB962C8B-B14F-4D97-AF65-F5344CB8AC3E}">
        <p14:creationId xmlns:p14="http://schemas.microsoft.com/office/powerpoint/2010/main" val="643140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38</a:t>
            </a:fld>
            <a:endParaRPr lang="en-US"/>
          </a:p>
        </p:txBody>
      </p:sp>
    </p:spTree>
    <p:extLst>
      <p:ext uri="{BB962C8B-B14F-4D97-AF65-F5344CB8AC3E}">
        <p14:creationId xmlns:p14="http://schemas.microsoft.com/office/powerpoint/2010/main" val="3174812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39</a:t>
            </a:fld>
            <a:endParaRPr lang="en-US"/>
          </a:p>
        </p:txBody>
      </p:sp>
    </p:spTree>
    <p:extLst>
      <p:ext uri="{BB962C8B-B14F-4D97-AF65-F5344CB8AC3E}">
        <p14:creationId xmlns:p14="http://schemas.microsoft.com/office/powerpoint/2010/main" val="223790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a:t>
            </a:r>
            <a:r>
              <a:rPr lang="en-US" baseline="0" dirty="0" smtClean="0"/>
              <a:t> attentive and let this video affect you. </a:t>
            </a:r>
            <a:r>
              <a:rPr lang="en-US" dirty="0" smtClean="0"/>
              <a:t>Teach the audience how to watch your presentation.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Video link: </a:t>
            </a:r>
            <a:r>
              <a:rPr lang="en-US" dirty="0" smtClean="0">
                <a:hlinkClick r:id="rId3"/>
              </a:rPr>
              <a:t>https://www.youtube.com/watch?v=B-nEYsyRlYo</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4</a:t>
            </a:fld>
            <a:endParaRPr lang="en-US"/>
          </a:p>
        </p:txBody>
      </p:sp>
    </p:spTree>
    <p:extLst>
      <p:ext uri="{BB962C8B-B14F-4D97-AF65-F5344CB8AC3E}">
        <p14:creationId xmlns:p14="http://schemas.microsoft.com/office/powerpoint/2010/main" val="1566658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40</a:t>
            </a:fld>
            <a:endParaRPr lang="en-US"/>
          </a:p>
        </p:txBody>
      </p:sp>
    </p:spTree>
    <p:extLst>
      <p:ext uri="{BB962C8B-B14F-4D97-AF65-F5344CB8AC3E}">
        <p14:creationId xmlns:p14="http://schemas.microsoft.com/office/powerpoint/2010/main" val="1683627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41</a:t>
            </a:fld>
            <a:endParaRPr lang="en-US"/>
          </a:p>
        </p:txBody>
      </p:sp>
    </p:spTree>
    <p:extLst>
      <p:ext uri="{BB962C8B-B14F-4D97-AF65-F5344CB8AC3E}">
        <p14:creationId xmlns:p14="http://schemas.microsoft.com/office/powerpoint/2010/main" val="797147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42</a:t>
            </a:fld>
            <a:endParaRPr lang="en-US"/>
          </a:p>
        </p:txBody>
      </p:sp>
    </p:spTree>
    <p:extLst>
      <p:ext uri="{BB962C8B-B14F-4D97-AF65-F5344CB8AC3E}">
        <p14:creationId xmlns:p14="http://schemas.microsoft.com/office/powerpoint/2010/main" val="3405430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do one last round, just for fun.”</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43</a:t>
            </a:fld>
            <a:endParaRPr lang="en-US"/>
          </a:p>
        </p:txBody>
      </p:sp>
    </p:spTree>
    <p:extLst>
      <p:ext uri="{BB962C8B-B14F-4D97-AF65-F5344CB8AC3E}">
        <p14:creationId xmlns:p14="http://schemas.microsoft.com/office/powerpoint/2010/main" val="1503552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44</a:t>
            </a:fld>
            <a:endParaRPr lang="en-US"/>
          </a:p>
        </p:txBody>
      </p:sp>
    </p:spTree>
    <p:extLst>
      <p:ext uri="{BB962C8B-B14F-4D97-AF65-F5344CB8AC3E}">
        <p14:creationId xmlns:p14="http://schemas.microsoft.com/office/powerpoint/2010/main" val="7065575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45</a:t>
            </a:fld>
            <a:endParaRPr lang="en-US"/>
          </a:p>
        </p:txBody>
      </p:sp>
    </p:spTree>
    <p:extLst>
      <p:ext uri="{BB962C8B-B14F-4D97-AF65-F5344CB8AC3E}">
        <p14:creationId xmlns:p14="http://schemas.microsoft.com/office/powerpoint/2010/main" val="2090180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who won?</a:t>
            </a:r>
            <a:r>
              <a:rPr lang="en-US" baseline="0" dirty="0" smtClean="0"/>
              <a:t> Raise your hand if you got more than 10 fish. More than 12? More than 14? …”</a:t>
            </a:r>
          </a:p>
          <a:p>
            <a:endParaRPr lang="en-US" baseline="0" dirty="0" smtClean="0"/>
          </a:p>
          <a:p>
            <a:r>
              <a:rPr lang="en-US" baseline="0" dirty="0" smtClean="0"/>
              <a:t>“Round of applause for the winner, everyone!”</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46</a:t>
            </a:fld>
            <a:endParaRPr lang="en-US"/>
          </a:p>
        </p:txBody>
      </p:sp>
    </p:spTree>
    <p:extLst>
      <p:ext uri="{BB962C8B-B14F-4D97-AF65-F5344CB8AC3E}">
        <p14:creationId xmlns:p14="http://schemas.microsoft.com/office/powerpoint/2010/main" val="94030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was</a:t>
            </a:r>
            <a:r>
              <a:rPr lang="en-US" baseline="0" dirty="0" smtClean="0"/>
              <a:t> Commons hard?”</a:t>
            </a:r>
          </a:p>
          <a:p>
            <a:endParaRPr lang="en-US" baseline="0" dirty="0" smtClean="0"/>
          </a:p>
          <a:p>
            <a:r>
              <a:rPr lang="en-US" baseline="0" dirty="0" smtClean="0"/>
              <a:t>Allow for discussion time.</a:t>
            </a:r>
          </a:p>
          <a:p>
            <a:endParaRPr lang="en-US" baseline="0" dirty="0" smtClean="0"/>
          </a:p>
          <a:p>
            <a:r>
              <a:rPr lang="en-US" baseline="0" dirty="0" smtClean="0"/>
              <a:t>“So here’s the main problem: if everyone acts in their own interest, the pond dies.”</a:t>
            </a:r>
          </a:p>
          <a:p>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47</a:t>
            </a:fld>
            <a:endParaRPr lang="en-US"/>
          </a:p>
        </p:txBody>
      </p:sp>
    </p:spTree>
    <p:extLst>
      <p:ext uri="{BB962C8B-B14F-4D97-AF65-F5344CB8AC3E}">
        <p14:creationId xmlns:p14="http://schemas.microsoft.com/office/powerpoint/2010/main" val="3141926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smtClean="0">
                <a:solidFill>
                  <a:schemeClr val="accent4">
                    <a:lumMod val="60000"/>
                    <a:lumOff val="40000"/>
                  </a:schemeClr>
                </a:solidFill>
              </a:rPr>
              <a:t>This is called the </a:t>
            </a:r>
            <a:r>
              <a:rPr lang="en-US" i="1" dirty="0" smtClean="0">
                <a:solidFill>
                  <a:schemeClr val="accent4">
                    <a:lumMod val="60000"/>
                    <a:lumOff val="40000"/>
                  </a:schemeClr>
                </a:solidFill>
              </a:rPr>
              <a:t>tragedy of the commons</a:t>
            </a:r>
            <a:r>
              <a:rPr lang="en-US" dirty="0" smtClean="0">
                <a:solidFill>
                  <a:schemeClr val="accent4">
                    <a:lumMod val="60000"/>
                    <a:lumOff val="40000"/>
                  </a:schemeClr>
                </a:solidFill>
              </a:rPr>
              <a:t>: when anyone can access a limited resource, it runs out.</a:t>
            </a:r>
            <a:r>
              <a:rPr lang="en-US" baseline="0" dirty="0" smtClean="0">
                <a:solidFill>
                  <a:schemeClr val="accent4">
                    <a:lumMod val="60000"/>
                    <a:lumOff val="40000"/>
                  </a:schemeClr>
                </a:solidFill>
              </a:rPr>
              <a:t> *click*</a:t>
            </a:r>
          </a:p>
          <a:p>
            <a:endParaRPr lang="en-US" baseline="0" dirty="0" smtClean="0">
              <a:solidFill>
                <a:schemeClr val="accent4">
                  <a:lumMod val="60000"/>
                  <a:lumOff val="40000"/>
                </a:schemeClr>
              </a:solidFill>
            </a:endParaRPr>
          </a:p>
          <a:p>
            <a:r>
              <a:rPr lang="en-US" baseline="0" dirty="0" smtClean="0">
                <a:solidFill>
                  <a:schemeClr val="accent4">
                    <a:lumMod val="60000"/>
                    <a:lumOff val="40000"/>
                  </a:schemeClr>
                </a:solidFill>
              </a:rPr>
              <a:t>Traffic is another great example… Everyone with a car can access a road, so soon enough, space runs it, and everyone ends up thinking, ‘If these idiots would just take the bus, I could be home by now.’”</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Cartoon </a:t>
            </a:r>
            <a:r>
              <a:rPr lang="en-US" sz="1200" kern="1200" dirty="0" smtClean="0">
                <a:solidFill>
                  <a:schemeClr val="tx1"/>
                </a:solidFill>
                <a:effectLst/>
                <a:latin typeface="+mn-lt"/>
                <a:ea typeface="+mn-ea"/>
                <a:cs typeface="+mn-cs"/>
              </a:rPr>
              <a:t>© source unknown. All rights reserved. This content is excluded from our Creative Commons license. For more information, see </a:t>
            </a:r>
            <a:r>
              <a:rPr lang="en-US" sz="1200" u="sng" kern="1200" dirty="0" smtClean="0">
                <a:solidFill>
                  <a:schemeClr val="tx1"/>
                </a:solidFill>
                <a:effectLst/>
                <a:latin typeface="+mn-lt"/>
                <a:ea typeface="+mn-ea"/>
                <a:cs typeface="+mn-cs"/>
                <a:hlinkClick r:id="rId3"/>
              </a:rPr>
              <a:t>https://ocw.mit.edu/help/faq-fair-use/</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48</a:t>
            </a:fld>
            <a:endParaRPr lang="en-US"/>
          </a:p>
        </p:txBody>
      </p:sp>
    </p:spTree>
    <p:extLst>
      <p:ext uri="{BB962C8B-B14F-4D97-AF65-F5344CB8AC3E}">
        <p14:creationId xmlns:p14="http://schemas.microsoft.com/office/powerpoint/2010/main" val="36554085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“Can anyone name other real-life examples of </a:t>
            </a:r>
            <a:r>
              <a:rPr lang="en-US" i="1" baseline="0" dirty="0" smtClean="0"/>
              <a:t>commons</a:t>
            </a:r>
            <a:r>
              <a:rPr lang="en-US" i="0" baseline="0" dirty="0" smtClean="0"/>
              <a:t>? Remember, they’re limited resources that anyone can access.”</a:t>
            </a:r>
          </a:p>
          <a:p>
            <a:endParaRPr lang="en-US" i="0" baseline="0" dirty="0" smtClean="0"/>
          </a:p>
          <a:p>
            <a:r>
              <a:rPr lang="en-US" i="0" baseline="0" dirty="0" smtClean="0"/>
              <a:t>Allow discussion to proceed until someone says Earth. Then *click*</a:t>
            </a:r>
          </a:p>
          <a:p>
            <a:endParaRPr lang="en-US" i="0" baseline="0" dirty="0" smtClean="0"/>
          </a:p>
          <a:p>
            <a:r>
              <a:rPr lang="en-US" i="0" baseline="0" dirty="0" smtClean="0"/>
              <a:t>Or if no one brings up Earth, bring it up yourself: “What about Earth? It’s a limited resource and we all can access it.” *click*</a:t>
            </a:r>
            <a:endParaRPr lang="en-US" baseline="0" dirty="0" smtClean="0"/>
          </a:p>
          <a:p>
            <a:endParaRPr lang="en-US" baseline="0" dirty="0" smtClean="0"/>
          </a:p>
          <a:p>
            <a:r>
              <a:rPr lang="en-US" baseline="0" dirty="0" smtClean="0"/>
              <a:t>Image source: </a:t>
            </a:r>
            <a:r>
              <a:rPr lang="en-US" dirty="0" smtClean="0">
                <a:hlinkClick r:id="rId3"/>
              </a:rPr>
              <a:t>https://visibleearth.nasa.gov/view.php?id=57723</a:t>
            </a:r>
            <a:r>
              <a:rPr lang="en-US" dirty="0" smtClean="0"/>
              <a:t> </a:t>
            </a:r>
            <a:r>
              <a:rPr lang="en-US" sz="1200" kern="1200" dirty="0" smtClean="0">
                <a:solidFill>
                  <a:schemeClr val="tx1"/>
                </a:solidFill>
                <a:latin typeface="+mn-lt"/>
                <a:ea typeface="+mn-ea"/>
                <a:cs typeface="+mn-cs"/>
              </a:rPr>
              <a:t>This image is in the public domain.</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49</a:t>
            </a:fld>
            <a:endParaRPr lang="en-US"/>
          </a:p>
        </p:txBody>
      </p:sp>
    </p:spTree>
    <p:extLst>
      <p:ext uri="{BB962C8B-B14F-4D97-AF65-F5344CB8AC3E}">
        <p14:creationId xmlns:p14="http://schemas.microsoft.com/office/powerpoint/2010/main" val="2288122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“Hi everyone! My name is ___, and just like you guys, I ___ (e.g. live in Pennsylvania). I’m a ___ (e.g. college student) studying ____ (e.g. engineering) at ___ (e.g. Penn State).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presentation that you’re watching was made by a group called </a:t>
            </a:r>
            <a:r>
              <a:rPr lang="en-US" baseline="0" dirty="0" err="1" smtClean="0"/>
              <a:t>EarthDNA</a:t>
            </a:r>
            <a:r>
              <a:rPr lang="en-US" baseline="0" dirty="0" smtClean="0"/>
              <a:t>, which is based at MIT.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it will be watched by thousands of high school students around the country.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welcome!”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image is in the public domain.]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5</a:t>
            </a:fld>
            <a:endParaRPr lang="en-US"/>
          </a:p>
        </p:txBody>
      </p:sp>
    </p:spTree>
    <p:extLst>
      <p:ext uri="{BB962C8B-B14F-4D97-AF65-F5344CB8AC3E}">
        <p14:creationId xmlns:p14="http://schemas.microsoft.com/office/powerpoint/2010/main" val="1022894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solve commons problems? Either in the</a:t>
            </a:r>
            <a:r>
              <a:rPr lang="en-US" baseline="0" dirty="0" smtClean="0"/>
              <a:t> game or in real-life.</a:t>
            </a:r>
            <a:r>
              <a:rPr lang="en-US" dirty="0" smtClean="0"/>
              <a:t>” </a:t>
            </a:r>
          </a:p>
          <a:p>
            <a:endParaRPr lang="en-US" dirty="0" smtClean="0"/>
          </a:p>
          <a:p>
            <a:r>
              <a:rPr lang="en-US" dirty="0" smtClean="0"/>
              <a:t>Allow discussion</a:t>
            </a:r>
            <a:r>
              <a:rPr lang="en-US" baseline="0" dirty="0" smtClean="0"/>
              <a:t> to proceed</a:t>
            </a:r>
          </a:p>
          <a:p>
            <a:endParaRPr lang="en-US" dirty="0" smtClean="0"/>
          </a:p>
          <a:p>
            <a:r>
              <a:rPr lang="en-US" dirty="0" smtClean="0"/>
              <a:t>“So</a:t>
            </a:r>
            <a:r>
              <a:rPr lang="en-US" baseline="0" dirty="0" smtClean="0"/>
              <a:t> these suggestions have something in common: they all require collective action. In other words, we have to set rules for everyone.”</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50</a:t>
            </a:fld>
            <a:endParaRPr lang="en-US"/>
          </a:p>
        </p:txBody>
      </p:sp>
    </p:spTree>
    <p:extLst>
      <p:ext uri="{BB962C8B-B14F-4D97-AF65-F5344CB8AC3E}">
        <p14:creationId xmlns:p14="http://schemas.microsoft.com/office/powerpoint/2010/main" val="3209803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 rules</a:t>
            </a:r>
            <a:r>
              <a:rPr lang="en-US" baseline="0" dirty="0" smtClean="0"/>
              <a:t> for everyone is called politics.”</a:t>
            </a:r>
          </a:p>
          <a:p>
            <a:endParaRPr lang="en-US" baseline="0" dirty="0" smtClean="0"/>
          </a:p>
          <a:p>
            <a:r>
              <a:rPr lang="en-US" baseline="0" dirty="0" smtClean="0"/>
              <a:t>Repeat this; it’s important.</a:t>
            </a:r>
            <a:endParaRPr lang="en-US" dirty="0" smtClean="0"/>
          </a:p>
          <a:p>
            <a:endParaRPr lang="en-US" dirty="0" smtClean="0"/>
          </a:p>
          <a:p>
            <a:r>
              <a:rPr lang="en-US" dirty="0" smtClean="0"/>
              <a:t>Image </a:t>
            </a:r>
            <a:r>
              <a:rPr lang="en-US" sz="1200" kern="1200" dirty="0" smtClean="0">
                <a:solidFill>
                  <a:schemeClr val="tx1"/>
                </a:solidFill>
                <a:latin typeface="+mn-lt"/>
                <a:ea typeface="+mn-ea"/>
                <a:cs typeface="+mn-cs"/>
              </a:rPr>
              <a:t>© Guillermo </a:t>
            </a:r>
            <a:r>
              <a:rPr lang="en-US" sz="1200" kern="1200" dirty="0" err="1" smtClean="0">
                <a:solidFill>
                  <a:schemeClr val="tx1"/>
                </a:solidFill>
                <a:latin typeface="+mn-lt"/>
                <a:ea typeface="+mn-ea"/>
                <a:cs typeface="+mn-cs"/>
              </a:rPr>
              <a:t>Descalzi</a:t>
            </a:r>
            <a:r>
              <a:rPr lang="en-US" sz="1200" kern="1200" dirty="0" smtClean="0">
                <a:solidFill>
                  <a:schemeClr val="tx1"/>
                </a:solidFill>
                <a:latin typeface="+mn-lt"/>
                <a:ea typeface="+mn-ea"/>
                <a:cs typeface="+mn-cs"/>
              </a:rPr>
              <a:t>.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51</a:t>
            </a:fld>
            <a:endParaRPr lang="en-US"/>
          </a:p>
        </p:txBody>
      </p:sp>
    </p:spTree>
    <p:extLst>
      <p:ext uri="{BB962C8B-B14F-4D97-AF65-F5344CB8AC3E}">
        <p14:creationId xmlns:p14="http://schemas.microsoft.com/office/powerpoint/2010/main" val="5777688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“Protecting the most important commons, an inhabitable Earth, is political: we need rules.”</a:t>
            </a:r>
          </a:p>
          <a:p>
            <a:endParaRPr lang="en-US" dirty="0" smtClean="0"/>
          </a:p>
          <a:p>
            <a:r>
              <a:rPr lang="en-US" dirty="0" smtClean="0"/>
              <a:t>Public domain image courtesy of NASA.</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52</a:t>
            </a:fld>
            <a:endParaRPr lang="en-US"/>
          </a:p>
        </p:txBody>
      </p:sp>
    </p:spTree>
    <p:extLst>
      <p:ext uri="{BB962C8B-B14F-4D97-AF65-F5344CB8AC3E}">
        <p14:creationId xmlns:p14="http://schemas.microsoft.com/office/powerpoint/2010/main" val="2709476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rules cost money.” *click*</a:t>
            </a:r>
          </a:p>
          <a:p>
            <a:endParaRPr lang="en-US" dirty="0" smtClean="0"/>
          </a:p>
          <a:p>
            <a:r>
              <a:rPr lang="en-US" dirty="0" smtClean="0"/>
              <a:t>“If I can’t sell my products, because I emit carbon to make them… I lose money!”</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a:t>
            </a:r>
            <a:r>
              <a:rPr lang="en-US" sz="1200" kern="1200" dirty="0" smtClean="0">
                <a:solidFill>
                  <a:schemeClr val="tx1"/>
                </a:solidFill>
                <a:latin typeface="+mn-lt"/>
                <a:ea typeface="+mn-ea"/>
                <a:cs typeface="+mn-cs"/>
              </a:rPr>
              <a:t>© source unknown.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a:t>
            </a:r>
          </a:p>
          <a:p>
            <a:endParaRPr lang="en-US"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53</a:t>
            </a:fld>
            <a:endParaRPr lang="en-US"/>
          </a:p>
        </p:txBody>
      </p:sp>
    </p:spTree>
    <p:extLst>
      <p:ext uri="{BB962C8B-B14F-4D97-AF65-F5344CB8AC3E}">
        <p14:creationId xmlns:p14="http://schemas.microsoft.com/office/powerpoint/2010/main" val="42480736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a:t>
            </a:r>
            <a:r>
              <a:rPr lang="en-US" baseline="0" dirty="0" smtClean="0"/>
              <a:t> can answer the question, ‘Why haven’t we done anything?’”</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54</a:t>
            </a:fld>
            <a:endParaRPr lang="en-US"/>
          </a:p>
        </p:txBody>
      </p:sp>
    </p:spTree>
    <p:extLst>
      <p:ext uri="{BB962C8B-B14F-4D97-AF65-F5344CB8AC3E}">
        <p14:creationId xmlns:p14="http://schemas.microsoft.com/office/powerpoint/2010/main" val="669438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one wants rules limiting carbon. But especially not fossil fuel companies, who emit more than anyone.”</a:t>
            </a:r>
          </a:p>
          <a:p>
            <a:endParaRPr lang="en-US" dirty="0" smtClean="0"/>
          </a:p>
          <a:p>
            <a:r>
              <a:rPr lang="en-US" dirty="0" smtClean="0"/>
              <a:t>*click*</a:t>
            </a:r>
          </a:p>
          <a:p>
            <a:endParaRPr lang="en-US" dirty="0" smtClean="0"/>
          </a:p>
          <a:p>
            <a:r>
              <a:rPr lang="en-US" dirty="0" smtClean="0"/>
              <a:t>“We can see here how different sectors</a:t>
            </a:r>
            <a:r>
              <a:rPr lang="en-US" baseline="0" dirty="0" smtClean="0"/>
              <a:t> emit carbon dioxide: residential and commercial, industry, transportation, agriculture… but the biggest one by far is” *click*</a:t>
            </a:r>
          </a:p>
          <a:p>
            <a:endParaRPr lang="en-US" baseline="0" dirty="0" smtClean="0"/>
          </a:p>
          <a:p>
            <a:r>
              <a:rPr lang="en-US" baseline="0" dirty="0" smtClean="0"/>
              <a:t>“Energy. Oil, gas, and coal – aka fossil fuels – emit more than all other sectors combined.”</a:t>
            </a:r>
          </a:p>
          <a:p>
            <a:endParaRPr lang="en-US" baseline="0" dirty="0" smtClean="0"/>
          </a:p>
          <a:p>
            <a:r>
              <a:rPr lang="en-US" baseline="0" dirty="0" smtClean="0"/>
              <a:t>Transition: “Fossil fuels have been useful, and they enable our modern lifestyles…” *click*</a:t>
            </a:r>
            <a:endParaRPr lang="en-US" dirty="0" smtClean="0"/>
          </a:p>
          <a:p>
            <a:endParaRPr lang="en-US" dirty="0" smtClean="0"/>
          </a:p>
          <a:p>
            <a:r>
              <a:rPr lang="en-US" dirty="0" smtClean="0"/>
              <a:t>Data source: UN</a:t>
            </a:r>
            <a:r>
              <a:rPr lang="en-US" baseline="0" dirty="0" smtClean="0"/>
              <a:t> Food and Agricultural Organization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a:t>
            </a:r>
            <a:r>
              <a:rPr lang="en-US" dirty="0" smtClean="0">
                <a:hlinkClick r:id="rId3"/>
              </a:rPr>
              <a:t>https://ourworldindata.org/grapher/greenhouse-gas-emissions-by-sector</a:t>
            </a:r>
            <a:r>
              <a:rPr lang="en-US" dirty="0" smtClean="0"/>
              <a:t> . </a:t>
            </a:r>
            <a:r>
              <a:rPr lang="en-US" sz="1200" kern="1200" dirty="0" smtClean="0">
                <a:solidFill>
                  <a:schemeClr val="tx1"/>
                </a:solidFill>
                <a:latin typeface="+mn-lt"/>
                <a:ea typeface="+mn-ea"/>
                <a:cs typeface="+mn-cs"/>
              </a:rPr>
              <a:t>Graph courtesy of Our World In Data.</a:t>
            </a:r>
            <a:endParaRPr lang="en-US" dirty="0" smtClean="0"/>
          </a:p>
          <a:p>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55</a:t>
            </a:fld>
            <a:endParaRPr lang="en-US"/>
          </a:p>
        </p:txBody>
      </p:sp>
    </p:spTree>
    <p:extLst>
      <p:ext uri="{BB962C8B-B14F-4D97-AF65-F5344CB8AC3E}">
        <p14:creationId xmlns:p14="http://schemas.microsoft.com/office/powerpoint/2010/main" val="895660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a:t>
            </a:r>
            <a:r>
              <a:rPr lang="en-US" dirty="0" smtClean="0"/>
              <a:t>he fossil fuel industry has known about climate change for decades.” *click*</a:t>
            </a:r>
          </a:p>
          <a:p>
            <a:endParaRPr lang="en-US" dirty="0" smtClean="0"/>
          </a:p>
          <a:p>
            <a:r>
              <a:rPr lang="en-US" dirty="0" smtClean="0"/>
              <a:t>“In 1978</a:t>
            </a:r>
            <a:r>
              <a:rPr lang="en-US" baseline="0" dirty="0" smtClean="0"/>
              <a:t> – </a:t>
            </a:r>
            <a:r>
              <a:rPr lang="en-US" i="1" baseline="0" dirty="0" smtClean="0"/>
              <a:t>forty years ago </a:t>
            </a:r>
            <a:r>
              <a:rPr lang="en-US" i="0" baseline="0" dirty="0" smtClean="0"/>
              <a:t>– </a:t>
            </a:r>
            <a:r>
              <a:rPr lang="en-US" dirty="0" smtClean="0"/>
              <a:t>Exxon’s senior scientist said, “Present thinking holds</a:t>
            </a:r>
            <a:r>
              <a:rPr lang="en-US" baseline="0" dirty="0" smtClean="0"/>
              <a:t> that man has a time window of five to ten years before the need for hard decisions regarding changes in energy strategies become critical.”</a:t>
            </a:r>
          </a:p>
          <a:p>
            <a:endParaRPr lang="en-US" baseline="0" dirty="0" smtClean="0"/>
          </a:p>
          <a:p>
            <a:r>
              <a:rPr lang="en-US" baseline="0" dirty="0" smtClean="0"/>
              <a:t>“In other words, we have 5 to 10 years to figure out new ways of getting energy. He said that 40 years ago!”</a:t>
            </a:r>
            <a:endParaRPr lang="en-US" dirty="0" smtClean="0"/>
          </a:p>
          <a:p>
            <a:endParaRPr lang="en-US" dirty="0" smtClean="0"/>
          </a:p>
          <a:p>
            <a:r>
              <a:rPr lang="en-US" dirty="0" smtClean="0"/>
              <a:t>Source: </a:t>
            </a:r>
            <a:r>
              <a:rPr lang="en-US" sz="1200" kern="1200" dirty="0" smtClean="0">
                <a:solidFill>
                  <a:schemeClr val="tx1"/>
                </a:solidFill>
                <a:effectLst/>
                <a:latin typeface="+mn-lt"/>
                <a:ea typeface="+mn-ea"/>
                <a:cs typeface="+mn-cs"/>
              </a:rPr>
              <a:t>N. </a:t>
            </a:r>
            <a:r>
              <a:rPr lang="en-US" sz="1200" kern="1200" dirty="0" err="1" smtClean="0">
                <a:solidFill>
                  <a:schemeClr val="tx1"/>
                </a:solidFill>
                <a:effectLst/>
                <a:latin typeface="+mn-lt"/>
                <a:ea typeface="+mn-ea"/>
                <a:cs typeface="+mn-cs"/>
              </a:rPr>
              <a:t>Oreskes</a:t>
            </a:r>
            <a:r>
              <a:rPr lang="en-US" sz="1200" kern="1200" dirty="0" smtClean="0">
                <a:solidFill>
                  <a:schemeClr val="tx1"/>
                </a:solidFill>
                <a:effectLst/>
                <a:latin typeface="+mn-lt"/>
                <a:ea typeface="+mn-ea"/>
                <a:cs typeface="+mn-cs"/>
              </a:rPr>
              <a:t> and E. M. Conway, </a:t>
            </a:r>
            <a:r>
              <a:rPr lang="en-US" sz="1200" i="1" kern="1200" dirty="0" smtClean="0">
                <a:solidFill>
                  <a:schemeClr val="tx1"/>
                </a:solidFill>
                <a:effectLst/>
                <a:latin typeface="+mn-lt"/>
                <a:ea typeface="+mn-ea"/>
                <a:cs typeface="+mn-cs"/>
              </a:rPr>
              <a:t>Merchants of Doubt</a:t>
            </a:r>
            <a:r>
              <a:rPr lang="en-US" sz="1200" kern="1200" dirty="0" smtClean="0">
                <a:solidFill>
                  <a:schemeClr val="tx1"/>
                </a:solidFill>
                <a:effectLst/>
                <a:latin typeface="+mn-lt"/>
                <a:ea typeface="+mn-ea"/>
                <a:cs typeface="+mn-cs"/>
              </a:rPr>
              <a:t>, 1st ed. New York: Bloomsbury Press, 2010.</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sources: </a:t>
            </a:r>
          </a:p>
          <a:p>
            <a:r>
              <a:rPr lang="en-US" dirty="0" smtClean="0">
                <a:hlinkClick r:id="rId3"/>
              </a:rPr>
              <a:t>https://insideclimatenews.org/content/exxon-science-vs-misinformation</a:t>
            </a:r>
            <a:endParaRPr lang="en-US" dirty="0" smtClean="0"/>
          </a:p>
          <a:p>
            <a:r>
              <a:rPr lang="en-US" dirty="0" smtClean="0">
                <a:hlinkClick r:id="rId4"/>
              </a:rPr>
              <a:t>https://en.wikipedia.org/wiki/Oil_well</a:t>
            </a:r>
            <a:endParaRPr lang="en-US" dirty="0" smtClean="0"/>
          </a:p>
          <a:p>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56</a:t>
            </a:fld>
            <a:endParaRPr lang="en-US"/>
          </a:p>
        </p:txBody>
      </p:sp>
    </p:spTree>
    <p:extLst>
      <p:ext uri="{BB962C8B-B14F-4D97-AF65-F5344CB8AC3E}">
        <p14:creationId xmlns:p14="http://schemas.microsoft.com/office/powerpoint/2010/main" val="3526612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fossil fuel companies spread myths to the public, including through schools.” *click*</a:t>
            </a:r>
          </a:p>
          <a:p>
            <a:endParaRPr lang="en-US" dirty="0" smtClean="0"/>
          </a:p>
          <a:p>
            <a:r>
              <a:rPr lang="en-US" dirty="0" smtClean="0"/>
              <a:t>[Pause after</a:t>
            </a:r>
            <a:r>
              <a:rPr lang="en-US" baseline="0" dirty="0" smtClean="0"/>
              <a:t> the video is done so students can see sources.]</a:t>
            </a:r>
            <a:endParaRPr lang="en-US" dirty="0" smtClean="0"/>
          </a:p>
          <a:p>
            <a:endParaRPr lang="en-US" dirty="0" smtClean="0"/>
          </a:p>
          <a:p>
            <a:r>
              <a:rPr lang="en-US" dirty="0" smtClean="0"/>
              <a:t>Video link:</a:t>
            </a:r>
            <a:r>
              <a:rPr lang="en-US" baseline="0" dirty="0" smtClean="0"/>
              <a:t> </a:t>
            </a:r>
            <a:r>
              <a:rPr lang="en-US" dirty="0" smtClean="0">
                <a:hlinkClick r:id="rId3"/>
              </a:rPr>
              <a:t>https://www.youtube.com/watch?v=HXoAz6jNEG8</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57</a:t>
            </a:fld>
            <a:endParaRPr lang="en-US"/>
          </a:p>
        </p:txBody>
      </p:sp>
    </p:spTree>
    <p:extLst>
      <p:ext uri="{BB962C8B-B14F-4D97-AF65-F5344CB8AC3E}">
        <p14:creationId xmlns:p14="http://schemas.microsoft.com/office/powerpoint/2010/main" val="42253947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2003 to 2010, Koch Family Foundations and other fossil fuel groups gave 558 million dollars to climate</a:t>
            </a:r>
            <a:r>
              <a:rPr lang="en-US" baseline="0" dirty="0" smtClean="0"/>
              <a:t> denial organizations.” *click*</a:t>
            </a:r>
          </a:p>
          <a:p>
            <a:endParaRPr lang="en-US" baseline="0" dirty="0" smtClean="0"/>
          </a:p>
          <a:p>
            <a:r>
              <a:rPr lang="en-US" baseline="0" dirty="0" smtClean="0"/>
              <a:t>“And I wish I could share more financial data with you, but these groups are very secretive and hard to study.”</a:t>
            </a:r>
            <a:endParaRPr lang="en-US" dirty="0" smtClean="0"/>
          </a:p>
          <a:p>
            <a:endParaRPr lang="en-US" dirty="0" smtClean="0"/>
          </a:p>
          <a:p>
            <a:r>
              <a:rPr lang="en-US" dirty="0" smtClean="0"/>
              <a:t>Source: </a:t>
            </a:r>
          </a:p>
          <a:p>
            <a:r>
              <a:rPr lang="en-US" dirty="0" smtClean="0"/>
              <a:t>R</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Brulle</a:t>
            </a:r>
            <a:r>
              <a:rPr lang="en-US" sz="1200" kern="1200" dirty="0" smtClean="0">
                <a:solidFill>
                  <a:schemeClr val="tx1"/>
                </a:solidFill>
                <a:effectLst/>
                <a:latin typeface="+mn-lt"/>
                <a:ea typeface="+mn-ea"/>
                <a:cs typeface="+mn-cs"/>
              </a:rPr>
              <a:t>, “Institutionalizing delay: foundation funding and the creation of U.S. climate change counter-movement organizations,” </a:t>
            </a:r>
            <a:r>
              <a:rPr lang="en-US" sz="1200" i="1" kern="1200" dirty="0" err="1" smtClean="0">
                <a:solidFill>
                  <a:schemeClr val="tx1"/>
                </a:solidFill>
                <a:effectLst/>
                <a:latin typeface="+mn-lt"/>
                <a:ea typeface="+mn-ea"/>
                <a:cs typeface="+mn-cs"/>
              </a:rPr>
              <a:t>Clim</a:t>
            </a:r>
            <a:r>
              <a:rPr lang="en-US" sz="1200" i="1" kern="1200" dirty="0" smtClean="0">
                <a:solidFill>
                  <a:schemeClr val="tx1"/>
                </a:solidFill>
                <a:effectLst/>
                <a:latin typeface="+mn-lt"/>
                <a:ea typeface="+mn-ea"/>
                <a:cs typeface="+mn-cs"/>
              </a:rPr>
              <a:t>. Change</a:t>
            </a:r>
            <a:r>
              <a:rPr lang="en-US" sz="1200" kern="1200" dirty="0" smtClean="0">
                <a:solidFill>
                  <a:schemeClr val="tx1"/>
                </a:solidFill>
                <a:effectLst/>
                <a:latin typeface="+mn-lt"/>
                <a:ea typeface="+mn-ea"/>
                <a:cs typeface="+mn-cs"/>
              </a:rPr>
              <a:t>, vol. 122, no. 4, pp. 681–694, Feb. 2014.</a:t>
            </a:r>
          </a:p>
        </p:txBody>
      </p:sp>
      <p:sp>
        <p:nvSpPr>
          <p:cNvPr id="4" name="Slide Number Placeholder 3"/>
          <p:cNvSpPr>
            <a:spLocks noGrp="1"/>
          </p:cNvSpPr>
          <p:nvPr>
            <p:ph type="sldNum" sz="quarter" idx="10"/>
          </p:nvPr>
        </p:nvSpPr>
        <p:spPr/>
        <p:txBody>
          <a:bodyPr/>
          <a:lstStyle/>
          <a:p>
            <a:fld id="{61BB5682-AB4E-485F-8413-EDCAA9FF4A68}" type="slidenum">
              <a:rPr lang="en-US" smtClean="0"/>
              <a:t>58</a:t>
            </a:fld>
            <a:endParaRPr lang="en-US"/>
          </a:p>
        </p:txBody>
      </p:sp>
    </p:spTree>
    <p:extLst>
      <p:ext uri="{BB962C8B-B14F-4D97-AF65-F5344CB8AC3E}">
        <p14:creationId xmlns:p14="http://schemas.microsoft.com/office/powerpoint/2010/main" val="32088972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“Fossil fuel companies know that rules will hurt their profits, so they spread myths about climate change.”</a:t>
            </a:r>
          </a:p>
          <a:p>
            <a:endParaRPr lang="en-US" dirty="0" smtClean="0"/>
          </a:p>
          <a:p>
            <a:r>
              <a:rPr lang="en-US" dirty="0" smtClean="0"/>
              <a:t>Image source: </a:t>
            </a:r>
            <a:r>
              <a:rPr lang="en-US" dirty="0" smtClean="0">
                <a:hlinkClick r:id="rId3"/>
              </a:rPr>
              <a:t>https://www.needpix.com/photo/1484678/smoke-fumes-white-blur-light-wisp-vapour</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59</a:t>
            </a:fld>
            <a:endParaRPr lang="en-US"/>
          </a:p>
        </p:txBody>
      </p:sp>
    </p:spTree>
    <p:extLst>
      <p:ext uri="{BB962C8B-B14F-4D97-AF65-F5344CB8AC3E}">
        <p14:creationId xmlns:p14="http://schemas.microsoft.com/office/powerpoint/2010/main" val="1613617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smtClean="0">
                <a:solidFill>
                  <a:schemeClr val="accent4">
                    <a:lumMod val="60000"/>
                    <a:lumOff val="40000"/>
                  </a:schemeClr>
                </a:solidFill>
              </a:rPr>
              <a:t>This talk will have audience interaction,</a:t>
            </a:r>
            <a:r>
              <a:rPr lang="en-US" baseline="0" dirty="0" smtClean="0">
                <a:solidFill>
                  <a:schemeClr val="accent4">
                    <a:lumMod val="60000"/>
                    <a:lumOff val="40000"/>
                  </a:schemeClr>
                </a:solidFill>
              </a:rPr>
              <a:t> so to </a:t>
            </a:r>
            <a:r>
              <a:rPr lang="en-US" dirty="0" smtClean="0">
                <a:solidFill>
                  <a:schemeClr val="accent4">
                    <a:lumMod val="60000"/>
                    <a:lumOff val="40000"/>
                  </a:schemeClr>
                </a:solidFill>
              </a:rPr>
              <a:t>get you all warmed up, please </a:t>
            </a:r>
            <a:r>
              <a:rPr lang="en-US" b="1" i="1" dirty="0" smtClean="0">
                <a:solidFill>
                  <a:schemeClr val="accent4">
                    <a:lumMod val="60000"/>
                    <a:lumOff val="40000"/>
                  </a:schemeClr>
                </a:solidFill>
              </a:rPr>
              <a:t>yell out your name </a:t>
            </a:r>
            <a:r>
              <a:rPr lang="en-US" dirty="0" smtClean="0">
                <a:solidFill>
                  <a:schemeClr val="accent4">
                    <a:lumMod val="60000"/>
                    <a:lumOff val="40000"/>
                  </a:schemeClr>
                </a:solidFill>
              </a:rPr>
              <a:t>on 3!</a:t>
            </a:r>
            <a:r>
              <a:rPr lang="en-US" baseline="0" dirty="0" smtClean="0">
                <a:solidFill>
                  <a:schemeClr val="accent4">
                    <a:lumMod val="60000"/>
                    <a:lumOff val="40000"/>
                  </a:schemeClr>
                </a:solidFill>
              </a:rPr>
              <a:t> Ready – 1, 2, 3! [PAUSE]”</a:t>
            </a:r>
            <a:r>
              <a:rPr lang="en-US" baseline="0" dirty="0" smtClean="0">
                <a:solidFill>
                  <a:schemeClr val="tx1"/>
                </a:solidFill>
              </a:rPr>
              <a:t> *click*</a:t>
            </a:r>
          </a:p>
          <a:p>
            <a:r>
              <a:rPr lang="en-US" baseline="0" dirty="0" smtClean="0">
                <a:solidFill>
                  <a:schemeClr val="tx1"/>
                </a:solidFill>
              </a:rPr>
              <a:t>“Nice to meet you!”</a:t>
            </a:r>
          </a:p>
          <a:p>
            <a:endParaRPr lang="en-US" baseline="0" dirty="0" smtClean="0">
              <a:solidFill>
                <a:schemeClr val="accent4">
                  <a:lumMod val="60000"/>
                  <a:lumOff val="40000"/>
                </a:schemeClr>
              </a:solidFill>
            </a:endParaRPr>
          </a:p>
        </p:txBody>
      </p:sp>
      <p:sp>
        <p:nvSpPr>
          <p:cNvPr id="4" name="Slide Number Placeholder 3"/>
          <p:cNvSpPr>
            <a:spLocks noGrp="1"/>
          </p:cNvSpPr>
          <p:nvPr>
            <p:ph type="sldNum" sz="quarter" idx="10"/>
          </p:nvPr>
        </p:nvSpPr>
        <p:spPr/>
        <p:txBody>
          <a:bodyPr/>
          <a:lstStyle/>
          <a:p>
            <a:fld id="{61BB5682-AB4E-485F-8413-EDCAA9FF4A68}" type="slidenum">
              <a:rPr lang="en-US" smtClean="0"/>
              <a:t>6</a:t>
            </a:fld>
            <a:endParaRPr lang="en-US"/>
          </a:p>
        </p:txBody>
      </p:sp>
    </p:spTree>
    <p:extLst>
      <p:ext uri="{BB962C8B-B14F-4D97-AF65-F5344CB8AC3E}">
        <p14:creationId xmlns:p14="http://schemas.microsoft.com/office/powerpoint/2010/main" val="1064083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now you know the truth.”</a:t>
            </a:r>
          </a:p>
          <a:p>
            <a:endParaRPr lang="en-US" baseline="0" dirty="0" smtClean="0"/>
          </a:p>
          <a:p>
            <a:r>
              <a:rPr lang="en-US" baseline="0" dirty="0" smtClean="0"/>
              <a:t>Image source</a:t>
            </a:r>
            <a:r>
              <a:rPr lang="en-US" baseline="0" smtClean="0"/>
              <a:t>: </a:t>
            </a:r>
            <a:r>
              <a:rPr lang="en-US" smtClean="0">
                <a:hlinkClick r:id="rId3"/>
              </a:rPr>
              <a:t>https://www.nasa.gov/multimedia/imagegallery/image_feature_2047.html</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60</a:t>
            </a:fld>
            <a:endParaRPr lang="en-US"/>
          </a:p>
        </p:txBody>
      </p:sp>
    </p:spTree>
    <p:extLst>
      <p:ext uri="{BB962C8B-B14F-4D97-AF65-F5344CB8AC3E}">
        <p14:creationId xmlns:p14="http://schemas.microsoft.com/office/powerpoint/2010/main" val="42808002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61</a:t>
            </a:fld>
            <a:endParaRPr lang="en-US"/>
          </a:p>
        </p:txBody>
      </p:sp>
    </p:spTree>
    <p:extLst>
      <p:ext uri="{BB962C8B-B14F-4D97-AF65-F5344CB8AC3E}">
        <p14:creationId xmlns:p14="http://schemas.microsoft.com/office/powerpoint/2010/main" val="25242415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a:t>
            </a:r>
            <a:r>
              <a:rPr lang="en-US" baseline="0" dirty="0" smtClean="0"/>
              <a:t> leaves us with one last section…” *click*</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62</a:t>
            </a:fld>
            <a:endParaRPr lang="en-US"/>
          </a:p>
        </p:txBody>
      </p:sp>
    </p:spTree>
    <p:extLst>
      <p:ext uri="{BB962C8B-B14F-4D97-AF65-F5344CB8AC3E}">
        <p14:creationId xmlns:p14="http://schemas.microsoft.com/office/powerpoint/2010/main" val="4929236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do we shape our </a:t>
            </a:r>
            <a:r>
              <a:rPr lang="en-US" dirty="0" smtClean="0"/>
              <a:t>future?”</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63</a:t>
            </a:fld>
            <a:endParaRPr lang="en-US"/>
          </a:p>
        </p:txBody>
      </p:sp>
    </p:spTree>
    <p:extLst>
      <p:ext uri="{BB962C8B-B14F-4D97-AF65-F5344CB8AC3E}">
        <p14:creationId xmlns:p14="http://schemas.microsoft.com/office/powerpoint/2010/main" val="1194022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link: </a:t>
            </a:r>
            <a:r>
              <a:rPr lang="en-US" dirty="0" smtClean="0">
                <a:hlinkClick r:id="rId3"/>
              </a:rPr>
              <a:t>https://www.youtube.com/watch?v=TL2swGjau8w</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64</a:t>
            </a:fld>
            <a:endParaRPr lang="en-US"/>
          </a:p>
        </p:txBody>
      </p:sp>
    </p:spTree>
    <p:extLst>
      <p:ext uri="{BB962C8B-B14F-4D97-AF65-F5344CB8AC3E}">
        <p14:creationId xmlns:p14="http://schemas.microsoft.com/office/powerpoint/2010/main" val="23552023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need to talk. We need to talk loudly and often.”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I know talking doesn’t seem like it’s enough, given what I’ve shared, but…” *click*</a:t>
            </a:r>
          </a:p>
        </p:txBody>
      </p:sp>
      <p:sp>
        <p:nvSpPr>
          <p:cNvPr id="4" name="Slide Number Placeholder 3"/>
          <p:cNvSpPr>
            <a:spLocks noGrp="1"/>
          </p:cNvSpPr>
          <p:nvPr>
            <p:ph type="sldNum" sz="quarter" idx="10"/>
          </p:nvPr>
        </p:nvSpPr>
        <p:spPr/>
        <p:txBody>
          <a:bodyPr/>
          <a:lstStyle/>
          <a:p>
            <a:fld id="{61BB5682-AB4E-485F-8413-EDCAA9FF4A68}" type="slidenum">
              <a:rPr lang="en-US" smtClean="0"/>
              <a:t>65</a:t>
            </a:fld>
            <a:endParaRPr lang="en-US"/>
          </a:p>
        </p:txBody>
      </p:sp>
    </p:spTree>
    <p:extLst>
      <p:ext uri="{BB962C8B-B14F-4D97-AF65-F5344CB8AC3E}">
        <p14:creationId xmlns:p14="http://schemas.microsoft.com/office/powerpoint/2010/main" val="16350501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“Words give life</a:t>
            </a:r>
            <a:r>
              <a:rPr lang="en-US" baseline="0" dirty="0" smtClean="0"/>
              <a:t> to ideas, and ideas lead to change.”</a:t>
            </a:r>
          </a:p>
          <a:p>
            <a:endParaRPr lang="en-US" baseline="0" dirty="0" smtClean="0"/>
          </a:p>
          <a:p>
            <a:r>
              <a:rPr lang="en-US" baseline="0" dirty="0" smtClean="0"/>
              <a:t>“Your words</a:t>
            </a:r>
            <a:r>
              <a:rPr lang="en-US" b="1" baseline="0" dirty="0" smtClean="0"/>
              <a:t> matter</a:t>
            </a:r>
            <a:r>
              <a:rPr lang="en-US" b="0" baseline="0" dirty="0" smtClean="0"/>
              <a:t>.”</a:t>
            </a:r>
          </a:p>
          <a:p>
            <a:endParaRPr lang="en-US" b="0" baseline="0" dirty="0" smtClean="0"/>
          </a:p>
          <a:p>
            <a:r>
              <a:rPr lang="en-US" b="0" baseline="0" dirty="0" smtClean="0"/>
              <a:t>[free image from </a:t>
            </a:r>
            <a:r>
              <a:rPr lang="en-US" b="0" baseline="0" dirty="0" err="1" smtClean="0"/>
              <a:t>Pixabay</a:t>
            </a:r>
            <a:r>
              <a:rPr lang="en-US" b="0"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66</a:t>
            </a:fld>
            <a:endParaRPr lang="en-US"/>
          </a:p>
        </p:txBody>
      </p:sp>
    </p:spTree>
    <p:extLst>
      <p:ext uri="{BB962C8B-B14F-4D97-AF65-F5344CB8AC3E}">
        <p14:creationId xmlns:p14="http://schemas.microsoft.com/office/powerpoint/2010/main" val="36673506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a:r>
            <a:r>
              <a:rPr lang="en-US" dirty="0" smtClean="0">
                <a:solidFill>
                  <a:schemeClr val="accent4">
                    <a:lumMod val="60000"/>
                    <a:lumOff val="40000"/>
                  </a:schemeClr>
                </a:solidFill>
              </a:rPr>
              <a:t>it may feel awkward, but studies show teenagers are </a:t>
            </a:r>
            <a:r>
              <a:rPr lang="en-US" i="1" dirty="0" smtClean="0">
                <a:solidFill>
                  <a:schemeClr val="accent4">
                    <a:lumMod val="60000"/>
                    <a:lumOff val="40000"/>
                  </a:schemeClr>
                </a:solidFill>
              </a:rPr>
              <a:t>really good </a:t>
            </a:r>
            <a:r>
              <a:rPr lang="en-US" dirty="0" smtClean="0">
                <a:solidFill>
                  <a:schemeClr val="accent4">
                    <a:lumMod val="60000"/>
                    <a:lumOff val="40000"/>
                  </a:schemeClr>
                </a:solidFill>
              </a:rPr>
              <a:t>at spreading climate change awareness.” *click*</a:t>
            </a:r>
          </a:p>
          <a:p>
            <a:r>
              <a:rPr lang="en-US" dirty="0" smtClean="0">
                <a:solidFill>
                  <a:schemeClr val="accent4">
                    <a:lumMod val="60000"/>
                    <a:lumOff val="40000"/>
                  </a:schemeClr>
                </a:solidFill>
              </a:rPr>
              <a:t>“Be open, be gentle,</a:t>
            </a:r>
            <a:r>
              <a:rPr lang="en-US" baseline="0" dirty="0" smtClean="0">
                <a:solidFill>
                  <a:schemeClr val="accent4">
                    <a:lumMod val="60000"/>
                    <a:lumOff val="40000"/>
                  </a:schemeClr>
                </a:solidFill>
              </a:rPr>
              <a:t> and be honest.” *click*</a:t>
            </a:r>
          </a:p>
          <a:p>
            <a:r>
              <a:rPr lang="en-US" baseline="0" dirty="0" smtClean="0">
                <a:solidFill>
                  <a:schemeClr val="accent4">
                    <a:lumMod val="60000"/>
                    <a:lumOff val="40000"/>
                  </a:schemeClr>
                </a:solidFill>
              </a:rPr>
              <a:t>“You can start with, ‘How do you feel about climate change?’”</a:t>
            </a:r>
            <a:endParaRPr lang="en-US" dirty="0" smtClean="0"/>
          </a:p>
          <a:p>
            <a:endParaRPr lang="en-US" dirty="0" smtClean="0"/>
          </a:p>
          <a:p>
            <a:r>
              <a:rPr lang="en-US" dirty="0" smtClean="0"/>
              <a:t>Source: </a:t>
            </a:r>
            <a:r>
              <a:rPr lang="en-US" sz="1200" kern="1200" dirty="0" smtClean="0">
                <a:solidFill>
                  <a:schemeClr val="tx1"/>
                </a:solidFill>
                <a:effectLst/>
                <a:latin typeface="+mn-lt"/>
                <a:ea typeface="+mn-ea"/>
                <a:cs typeface="+mn-cs"/>
              </a:rPr>
              <a:t>D. F. Lawson, K. T. Stevenson, M. N. Peterson, S. J. Carrier, R. L. </a:t>
            </a:r>
            <a:r>
              <a:rPr lang="en-US" sz="1200" kern="1200" dirty="0" err="1" smtClean="0">
                <a:solidFill>
                  <a:schemeClr val="tx1"/>
                </a:solidFill>
                <a:effectLst/>
                <a:latin typeface="+mn-lt"/>
                <a:ea typeface="+mn-ea"/>
                <a:cs typeface="+mn-cs"/>
              </a:rPr>
              <a:t>Strnad</a:t>
            </a:r>
            <a:r>
              <a:rPr lang="en-US" sz="1200" kern="1200" dirty="0" smtClean="0">
                <a:solidFill>
                  <a:schemeClr val="tx1"/>
                </a:solidFill>
                <a:effectLst/>
                <a:latin typeface="+mn-lt"/>
                <a:ea typeface="+mn-ea"/>
                <a:cs typeface="+mn-cs"/>
              </a:rPr>
              <a:t>, and E. </a:t>
            </a:r>
            <a:r>
              <a:rPr lang="en-US" sz="1200" kern="1200" dirty="0" err="1" smtClean="0">
                <a:solidFill>
                  <a:schemeClr val="tx1"/>
                </a:solidFill>
                <a:effectLst/>
                <a:latin typeface="+mn-lt"/>
                <a:ea typeface="+mn-ea"/>
                <a:cs typeface="+mn-cs"/>
              </a:rPr>
              <a:t>Seekamp</a:t>
            </a:r>
            <a:r>
              <a:rPr lang="en-US" sz="1200" kern="1200" dirty="0" smtClean="0">
                <a:solidFill>
                  <a:schemeClr val="tx1"/>
                </a:solidFill>
                <a:effectLst/>
                <a:latin typeface="+mn-lt"/>
                <a:ea typeface="+mn-ea"/>
                <a:cs typeface="+mn-cs"/>
              </a:rPr>
              <a:t>, “Children can foster climate change concern among their parents,” </a:t>
            </a:r>
            <a:r>
              <a:rPr lang="en-US" sz="1200" i="1" kern="1200" dirty="0" smtClean="0">
                <a:solidFill>
                  <a:schemeClr val="tx1"/>
                </a:solidFill>
                <a:effectLst/>
                <a:latin typeface="+mn-lt"/>
                <a:ea typeface="+mn-ea"/>
                <a:cs typeface="+mn-cs"/>
              </a:rPr>
              <a:t>Nat. </a:t>
            </a:r>
            <a:r>
              <a:rPr lang="en-US" sz="1200" i="1" kern="1200" dirty="0" err="1" smtClean="0">
                <a:solidFill>
                  <a:schemeClr val="tx1"/>
                </a:solidFill>
                <a:effectLst/>
                <a:latin typeface="+mn-lt"/>
                <a:ea typeface="+mn-ea"/>
                <a:cs typeface="+mn-cs"/>
              </a:rPr>
              <a:t>Clim</a:t>
            </a:r>
            <a:r>
              <a:rPr lang="en-US" sz="1200" i="1" kern="1200" dirty="0" smtClean="0">
                <a:solidFill>
                  <a:schemeClr val="tx1"/>
                </a:solidFill>
                <a:effectLst/>
                <a:latin typeface="+mn-lt"/>
                <a:ea typeface="+mn-ea"/>
                <a:cs typeface="+mn-cs"/>
              </a:rPr>
              <a:t>. Chang.</a:t>
            </a:r>
            <a:r>
              <a:rPr lang="en-US" sz="1200" kern="1200" dirty="0" smtClean="0">
                <a:solidFill>
                  <a:schemeClr val="tx1"/>
                </a:solidFill>
                <a:effectLst/>
                <a:latin typeface="+mn-lt"/>
                <a:ea typeface="+mn-ea"/>
                <a:cs typeface="+mn-cs"/>
              </a:rPr>
              <a:t>, vol. 9, no. 6, pp. 458–462, Jun. 2019.</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source: </a:t>
            </a:r>
            <a:r>
              <a:rPr lang="en-US" dirty="0" smtClean="0">
                <a:hlinkClick r:id="rId3"/>
              </a:rPr>
              <a:t>https://medium.com/@UNDP/talking-about-climate-change-walking-the-line-between-hope-and-despair-6605cf757ba5</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67</a:t>
            </a:fld>
            <a:endParaRPr lang="en-US"/>
          </a:p>
        </p:txBody>
      </p:sp>
    </p:spTree>
    <p:extLst>
      <p:ext uri="{BB962C8B-B14F-4D97-AF65-F5344CB8AC3E}">
        <p14:creationId xmlns:p14="http://schemas.microsoft.com/office/powerpoint/2010/main" val="31336457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chemeClr val="accent4">
                    <a:lumMod val="60000"/>
                    <a:lumOff val="40000"/>
                  </a:schemeClr>
                </a:solidFill>
              </a:rPr>
              <a:t>“Let’s practice: on the count of three, let’s all say, ‘How do you feel about climate change?’” *click*</a:t>
            </a:r>
          </a:p>
          <a:p>
            <a:endParaRPr lang="en-US" baseline="0" dirty="0" smtClean="0">
              <a:solidFill>
                <a:schemeClr val="accent4">
                  <a:lumMod val="60000"/>
                  <a:lumOff val="40000"/>
                </a:schemeClr>
              </a:solidFill>
            </a:endParaRPr>
          </a:p>
          <a:p>
            <a:r>
              <a:rPr lang="en-US" baseline="0" dirty="0" smtClean="0">
                <a:solidFill>
                  <a:schemeClr val="accent4">
                    <a:lumMod val="60000"/>
                    <a:lumOff val="40000"/>
                  </a:schemeClr>
                </a:solidFill>
              </a:rPr>
              <a:t>“I know it’s hard, but it works.”</a:t>
            </a:r>
          </a:p>
          <a:p>
            <a:endParaRPr lang="en-US" baseline="0" dirty="0" smtClean="0">
              <a:solidFill>
                <a:schemeClr val="accent4">
                  <a:lumMod val="60000"/>
                  <a:lumOff val="40000"/>
                </a:schemeClr>
              </a:solidFill>
            </a:endParaRPr>
          </a:p>
          <a:p>
            <a:r>
              <a:rPr lang="en-US" baseline="0" dirty="0" smtClean="0">
                <a:solidFill>
                  <a:schemeClr val="accent4">
                    <a:lumMod val="60000"/>
                    <a:lumOff val="40000"/>
                  </a:schemeClr>
                </a:solidFill>
              </a:rPr>
              <a:t>Notice: this slide has been updated since the filmed version.</a:t>
            </a:r>
          </a:p>
        </p:txBody>
      </p:sp>
      <p:sp>
        <p:nvSpPr>
          <p:cNvPr id="4" name="Slide Number Placeholder 3"/>
          <p:cNvSpPr>
            <a:spLocks noGrp="1"/>
          </p:cNvSpPr>
          <p:nvPr>
            <p:ph type="sldNum" sz="quarter" idx="10"/>
          </p:nvPr>
        </p:nvSpPr>
        <p:spPr/>
        <p:txBody>
          <a:bodyPr/>
          <a:lstStyle/>
          <a:p>
            <a:fld id="{61BB5682-AB4E-485F-8413-EDCAA9FF4A68}" type="slidenum">
              <a:rPr lang="en-US" smtClean="0"/>
              <a:t>68</a:t>
            </a:fld>
            <a:endParaRPr lang="en-US"/>
          </a:p>
        </p:txBody>
      </p:sp>
    </p:spTree>
    <p:extLst>
      <p:ext uri="{BB962C8B-B14F-4D97-AF65-F5344CB8AC3E}">
        <p14:creationId xmlns:p14="http://schemas.microsoft.com/office/powerpoint/2010/main" val="6140606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smtClean="0">
                <a:solidFill>
                  <a:schemeClr val="accent4">
                    <a:lumMod val="60000"/>
                    <a:lumOff val="40000"/>
                  </a:schemeClr>
                </a:solidFill>
              </a:rPr>
              <a:t>I’d like to share last</a:t>
            </a:r>
            <a:r>
              <a:rPr lang="en-US" baseline="0" dirty="0" smtClean="0">
                <a:solidFill>
                  <a:schemeClr val="accent4">
                    <a:lumMod val="60000"/>
                    <a:lumOff val="40000"/>
                  </a:schemeClr>
                </a:solidFill>
              </a:rPr>
              <a:t> </a:t>
            </a:r>
            <a:r>
              <a:rPr lang="en-US" dirty="0" smtClean="0">
                <a:solidFill>
                  <a:schemeClr val="accent4">
                    <a:lumMod val="60000"/>
                    <a:lumOff val="40000"/>
                  </a:schemeClr>
                </a:solidFill>
              </a:rPr>
              <a:t>perspective on why we need to talk.</a:t>
            </a:r>
            <a:r>
              <a:rPr lang="en-US" baseline="0" dirty="0" smtClean="0"/>
              <a:t>” *click*</a:t>
            </a:r>
            <a:endParaRPr lang="en-US" dirty="0" smtClean="0"/>
          </a:p>
          <a:p>
            <a:endParaRPr lang="en-US" dirty="0" smtClean="0"/>
          </a:p>
          <a:p>
            <a:r>
              <a:rPr lang="en-US" dirty="0" smtClean="0"/>
              <a:t>Video link:</a:t>
            </a:r>
            <a:r>
              <a:rPr lang="en-US" baseline="0" dirty="0" smtClean="0"/>
              <a:t> </a:t>
            </a:r>
            <a:r>
              <a:rPr lang="en-US" dirty="0" smtClean="0">
                <a:hlinkClick r:id="rId3"/>
              </a:rPr>
              <a:t>https://www.youtube.com/watch?v=ZItiZSSnKAE</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69</a:t>
            </a:fld>
            <a:endParaRPr lang="en-US"/>
          </a:p>
        </p:txBody>
      </p:sp>
    </p:spTree>
    <p:extLst>
      <p:ext uri="{BB962C8B-B14F-4D97-AF65-F5344CB8AC3E}">
        <p14:creationId xmlns:p14="http://schemas.microsoft.com/office/powerpoint/2010/main" val="4105500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need to talk about the Truth” *click*</a:t>
            </a:r>
          </a:p>
          <a:p>
            <a:r>
              <a:rPr lang="en-US" dirty="0" smtClean="0"/>
              <a:t>“The consequences</a:t>
            </a:r>
            <a:r>
              <a:rPr lang="en-US" baseline="0" dirty="0" smtClean="0"/>
              <a:t>” *click*</a:t>
            </a:r>
          </a:p>
          <a:p>
            <a:r>
              <a:rPr lang="en-US" dirty="0" smtClean="0"/>
              <a:t>“The lies” *click*</a:t>
            </a:r>
          </a:p>
          <a:p>
            <a:r>
              <a:rPr lang="en-US" dirty="0" smtClean="0"/>
              <a:t>“and the future” *click*</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[Upper</a:t>
            </a:r>
            <a:r>
              <a:rPr lang="en-US" baseline="0" dirty="0" smtClean="0"/>
              <a:t> left: </a:t>
            </a:r>
            <a:r>
              <a:rPr lang="en-US" sz="1200" kern="1200" baseline="0" dirty="0" smtClean="0">
                <a:solidFill>
                  <a:schemeClr val="tx1"/>
                </a:solidFill>
                <a:latin typeface="+mn-lt"/>
                <a:ea typeface="+mn-ea"/>
                <a:cs typeface="+mn-cs"/>
              </a:rPr>
              <a:t>p</a:t>
            </a:r>
            <a:r>
              <a:rPr lang="en-US" sz="1200" kern="1200" dirty="0" smtClean="0">
                <a:solidFill>
                  <a:schemeClr val="tx1"/>
                </a:solidFill>
                <a:latin typeface="+mn-lt"/>
                <a:ea typeface="+mn-ea"/>
                <a:cs typeface="+mn-cs"/>
              </a:rPr>
              <a:t>ublic domain image courtesy of NASA's Goddard Space Flight Center, NASA Goddard Institute for Space Studies. Upper right: image © The Brookings Institution.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 Lower left: image </a:t>
            </a:r>
            <a:r>
              <a:rPr lang="en-US" sz="1200" kern="1200" dirty="0" smtClean="0">
                <a:solidFill>
                  <a:schemeClr val="tx1"/>
                </a:solidFill>
                <a:latin typeface="+mn-lt"/>
                <a:ea typeface="+mn-ea"/>
                <a:cs typeface="+mn-cs"/>
              </a:rPr>
              <a:t>© Guillermo </a:t>
            </a:r>
            <a:r>
              <a:rPr lang="en-US" sz="1200" kern="1200" dirty="0" err="1" smtClean="0">
                <a:solidFill>
                  <a:schemeClr val="tx1"/>
                </a:solidFill>
                <a:latin typeface="+mn-lt"/>
                <a:ea typeface="+mn-ea"/>
                <a:cs typeface="+mn-cs"/>
              </a:rPr>
              <a:t>Descalzi</a:t>
            </a:r>
            <a:r>
              <a:rPr lang="en-US" sz="1200" kern="1200" dirty="0" smtClean="0">
                <a:solidFill>
                  <a:schemeClr val="tx1"/>
                </a:solidFill>
                <a:latin typeface="+mn-lt"/>
                <a:ea typeface="+mn-ea"/>
                <a:cs typeface="+mn-cs"/>
              </a:rPr>
              <a:t>.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 Lower right: image courtesy of </a:t>
            </a:r>
            <a:r>
              <a:rPr lang="en-US" sz="1200" u="none" kern="1200" dirty="0" err="1" smtClean="0">
                <a:solidFill>
                  <a:schemeClr val="tx1"/>
                </a:solidFill>
                <a:latin typeface="+mn-lt"/>
                <a:ea typeface="+mn-ea"/>
                <a:cs typeface="+mn-cs"/>
              </a:rPr>
              <a:t>Pixabay</a:t>
            </a:r>
            <a:r>
              <a:rPr lang="en-US" sz="1200" u="none" kern="1200" dirty="0" smtClean="0">
                <a:solidFill>
                  <a:schemeClr val="tx1"/>
                </a:solidFill>
                <a:latin typeface="+mn-lt"/>
                <a:ea typeface="+mn-ea"/>
                <a:cs typeface="+mn-cs"/>
              </a:rPr>
              <a:t>.]</a:t>
            </a:r>
          </a:p>
          <a:p>
            <a:endParaRPr lang="en-US"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7</a:t>
            </a:fld>
            <a:endParaRPr lang="en-US"/>
          </a:p>
        </p:txBody>
      </p:sp>
    </p:spTree>
    <p:extLst>
      <p:ext uri="{BB962C8B-B14F-4D97-AF65-F5344CB8AC3E}">
        <p14:creationId xmlns:p14="http://schemas.microsoft.com/office/powerpoint/2010/main" val="28571519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too late to keep our paradise.” *click*</a:t>
            </a:r>
          </a:p>
          <a:p>
            <a:r>
              <a:rPr lang="en-US" baseline="0" dirty="0" smtClean="0"/>
              <a:t>“But we can’t do it without you.”</a:t>
            </a:r>
          </a:p>
        </p:txBody>
      </p:sp>
      <p:sp>
        <p:nvSpPr>
          <p:cNvPr id="4" name="Slide Number Placeholder 3"/>
          <p:cNvSpPr>
            <a:spLocks noGrp="1"/>
          </p:cNvSpPr>
          <p:nvPr>
            <p:ph type="sldNum" sz="quarter" idx="10"/>
          </p:nvPr>
        </p:nvSpPr>
        <p:spPr/>
        <p:txBody>
          <a:bodyPr/>
          <a:lstStyle/>
          <a:p>
            <a:fld id="{61BB5682-AB4E-485F-8413-EDCAA9FF4A68}" type="slidenum">
              <a:rPr lang="en-US" smtClean="0"/>
              <a:t>70</a:t>
            </a:fld>
            <a:endParaRPr lang="en-US"/>
          </a:p>
        </p:txBody>
      </p:sp>
    </p:spTree>
    <p:extLst>
      <p:ext uri="{BB962C8B-B14F-4D97-AF65-F5344CB8AC3E}">
        <p14:creationId xmlns:p14="http://schemas.microsoft.com/office/powerpoint/2010/main" val="34437963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leave</a:t>
            </a:r>
            <a:r>
              <a:rPr lang="en-US" baseline="0" dirty="0" smtClean="0"/>
              <a:t> you with a five-day challenge. Everyone write down the names of 5 people you can talk about climate change.”</a:t>
            </a:r>
          </a:p>
          <a:p>
            <a:endParaRPr lang="en-US" baseline="0" dirty="0" smtClean="0"/>
          </a:p>
          <a:p>
            <a:r>
              <a:rPr lang="en-US" baseline="0" dirty="0" smtClean="0"/>
              <a:t>*click*</a:t>
            </a:r>
          </a:p>
          <a:p>
            <a:endParaRPr lang="en-US" baseline="0" dirty="0" smtClean="0"/>
          </a:p>
          <a:p>
            <a:r>
              <a:rPr lang="en-US" baseline="0" dirty="0" smtClean="0"/>
              <a:t>“Share your list with the people sitting next to you” </a:t>
            </a:r>
          </a:p>
          <a:p>
            <a:endParaRPr lang="en-US" baseline="0" dirty="0" smtClean="0"/>
          </a:p>
          <a:p>
            <a:r>
              <a:rPr lang="en-US" baseline="0" dirty="0" smtClean="0"/>
              <a:t>*click* </a:t>
            </a:r>
          </a:p>
          <a:p>
            <a:endParaRPr lang="en-US" baseline="0" dirty="0" smtClean="0"/>
          </a:p>
          <a:p>
            <a:r>
              <a:rPr lang="en-US" baseline="0" dirty="0" smtClean="0"/>
              <a:t>“Each day for the next five days, I want you to talk with about climate change with someone on your list.”</a:t>
            </a:r>
          </a:p>
          <a:p>
            <a:endParaRPr lang="en-US" baseline="0" dirty="0" smtClean="0"/>
          </a:p>
          <a:p>
            <a:r>
              <a:rPr lang="en-US" baseline="0" dirty="0" smtClean="0"/>
              <a:t>Transition: “And remember…” *click*</a:t>
            </a:r>
          </a:p>
        </p:txBody>
      </p:sp>
      <p:sp>
        <p:nvSpPr>
          <p:cNvPr id="4" name="Slide Number Placeholder 3"/>
          <p:cNvSpPr>
            <a:spLocks noGrp="1"/>
          </p:cNvSpPr>
          <p:nvPr>
            <p:ph type="sldNum" sz="quarter" idx="10"/>
          </p:nvPr>
        </p:nvSpPr>
        <p:spPr/>
        <p:txBody>
          <a:bodyPr/>
          <a:lstStyle/>
          <a:p>
            <a:fld id="{61BB5682-AB4E-485F-8413-EDCAA9FF4A68}" type="slidenum">
              <a:rPr lang="en-US" smtClean="0"/>
              <a:t>71</a:t>
            </a:fld>
            <a:endParaRPr lang="en-US"/>
          </a:p>
        </p:txBody>
      </p:sp>
    </p:spTree>
    <p:extLst>
      <p:ext uri="{BB962C8B-B14F-4D97-AF65-F5344CB8AC3E}">
        <p14:creationId xmlns:p14="http://schemas.microsoft.com/office/powerpoint/2010/main" val="30121419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is of the essence.”</a:t>
            </a:r>
          </a:p>
          <a:p>
            <a:endParaRPr lang="en-US" dirty="0" smtClean="0"/>
          </a:p>
          <a:p>
            <a:r>
              <a:rPr lang="en-US" dirty="0" smtClean="0"/>
              <a:t>*pause</a:t>
            </a:r>
            <a:r>
              <a:rPr lang="en-US" baseline="0" dirty="0" smtClean="0"/>
              <a:t> before you click*</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a:t>
            </a:r>
            <a:r>
              <a:rPr lang="en-US" dirty="0" smtClean="0">
                <a:hlinkClick r:id="rId3"/>
              </a:rPr>
              <a:t>https://</a:t>
            </a:r>
            <a:r>
              <a:rPr lang="en-US" dirty="0" smtClean="0">
                <a:hlinkClick r:id="rId3"/>
              </a:rPr>
              <a:t>www.youtube.com/watch?v=B-nEYsyRlYo&amp;t=240s</a:t>
            </a:r>
            <a:r>
              <a:rPr lang="en-US" dirty="0" smtClean="0"/>
              <a:t> </a:t>
            </a:r>
            <a:r>
              <a:rPr lang="en-US" sz="1200" kern="1200" dirty="0" smtClean="0">
                <a:solidFill>
                  <a:schemeClr val="tx1"/>
                </a:solidFill>
                <a:effectLst/>
                <a:latin typeface="+mn-lt"/>
                <a:ea typeface="+mn-ea"/>
                <a:cs typeface="+mn-cs"/>
              </a:rPr>
              <a:t>© Connect4Climate. All rights reserved. This content is excluded from our Creative Commons license. For more information, see </a:t>
            </a:r>
            <a:r>
              <a:rPr lang="en-US" sz="1200" u="sng" kern="1200" dirty="0" smtClean="0">
                <a:solidFill>
                  <a:schemeClr val="tx1"/>
                </a:solidFill>
                <a:effectLst/>
                <a:latin typeface="+mn-lt"/>
                <a:ea typeface="+mn-ea"/>
                <a:cs typeface="+mn-cs"/>
                <a:hlinkClick r:id="rId4"/>
              </a:rPr>
              <a:t>https://ocw.mit.edu/help/faq-fair-use/</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72</a:t>
            </a:fld>
            <a:endParaRPr lang="en-US"/>
          </a:p>
        </p:txBody>
      </p:sp>
    </p:spTree>
    <p:extLst>
      <p:ext uri="{BB962C8B-B14F-4D97-AF65-F5344CB8AC3E}">
        <p14:creationId xmlns:p14="http://schemas.microsoft.com/office/powerpoint/2010/main" val="28631829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“Thank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*pause to allow for applause*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“Please check out this website, you can pull out your phones and do it now – and I’m also happy to answer any questions you have now or later</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[Public domain photo courtesy of NASA.]</a:t>
            </a:r>
            <a:endParaRPr lang="en-US" baseline="0" dirty="0" smtClean="0"/>
          </a:p>
        </p:txBody>
      </p:sp>
      <p:sp>
        <p:nvSpPr>
          <p:cNvPr id="4" name="Slide Number Placeholder 3"/>
          <p:cNvSpPr>
            <a:spLocks noGrp="1"/>
          </p:cNvSpPr>
          <p:nvPr>
            <p:ph type="sldNum" sz="quarter" idx="10"/>
          </p:nvPr>
        </p:nvSpPr>
        <p:spPr/>
        <p:txBody>
          <a:bodyPr/>
          <a:lstStyle/>
          <a:p>
            <a:fld id="{61BB5682-AB4E-485F-8413-EDCAA9FF4A68}" type="slidenum">
              <a:rPr lang="en-US" smtClean="0"/>
              <a:t>73</a:t>
            </a:fld>
            <a:endParaRPr lang="en-US"/>
          </a:p>
        </p:txBody>
      </p:sp>
    </p:spTree>
    <p:extLst>
      <p:ext uri="{BB962C8B-B14F-4D97-AF65-F5344CB8AC3E}">
        <p14:creationId xmlns:p14="http://schemas.microsoft.com/office/powerpoint/2010/main" val="397208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start with the truth.”</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[Upper</a:t>
            </a:r>
            <a:r>
              <a:rPr lang="en-US" baseline="0" dirty="0" smtClean="0"/>
              <a:t> left: </a:t>
            </a:r>
            <a:r>
              <a:rPr lang="en-US" sz="1200" kern="1200" baseline="0" dirty="0" smtClean="0">
                <a:solidFill>
                  <a:schemeClr val="tx1"/>
                </a:solidFill>
                <a:latin typeface="+mn-lt"/>
                <a:ea typeface="+mn-ea"/>
                <a:cs typeface="+mn-cs"/>
              </a:rPr>
              <a:t>p</a:t>
            </a:r>
            <a:r>
              <a:rPr lang="en-US" sz="1200" kern="1200" dirty="0" smtClean="0">
                <a:solidFill>
                  <a:schemeClr val="tx1"/>
                </a:solidFill>
                <a:latin typeface="+mn-lt"/>
                <a:ea typeface="+mn-ea"/>
                <a:cs typeface="+mn-cs"/>
              </a:rPr>
              <a:t>ublic domain image courtesy of NASA's Goddard Space Flight Center, NASA Goddard Institute for Space Studies. Upper right: image © The Brookings Institution.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a:t>
            </a:r>
            <a:r>
              <a:rPr lang="en-US" sz="1200" u="none" kern="1200" dirty="0" smtClean="0">
                <a:solidFill>
                  <a:schemeClr val="tx1"/>
                </a:solidFill>
                <a:latin typeface="+mn-lt"/>
                <a:ea typeface="+mn-ea"/>
                <a:cs typeface="+mn-cs"/>
              </a:rPr>
              <a:t>. Lower left: image </a:t>
            </a:r>
            <a:r>
              <a:rPr lang="en-US" sz="1200" kern="1200" dirty="0" smtClean="0">
                <a:solidFill>
                  <a:schemeClr val="tx1"/>
                </a:solidFill>
                <a:latin typeface="+mn-lt"/>
                <a:ea typeface="+mn-ea"/>
                <a:cs typeface="+mn-cs"/>
              </a:rPr>
              <a:t>© Guillermo </a:t>
            </a:r>
            <a:r>
              <a:rPr lang="en-US" sz="1200" kern="1200" dirty="0" err="1" smtClean="0">
                <a:solidFill>
                  <a:schemeClr val="tx1"/>
                </a:solidFill>
                <a:latin typeface="+mn-lt"/>
                <a:ea typeface="+mn-ea"/>
                <a:cs typeface="+mn-cs"/>
              </a:rPr>
              <a:t>Descalzi</a:t>
            </a:r>
            <a:r>
              <a:rPr lang="en-US" sz="1200" kern="1200" dirty="0" smtClean="0">
                <a:solidFill>
                  <a:schemeClr val="tx1"/>
                </a:solidFill>
                <a:latin typeface="+mn-lt"/>
                <a:ea typeface="+mn-ea"/>
                <a:cs typeface="+mn-cs"/>
              </a:rPr>
              <a:t>. All rights reserved. This content is excluded from our Creative Commons license. For more information, see </a:t>
            </a:r>
            <a:r>
              <a:rPr lang="en-US" sz="1200" u="sng" kern="1200" dirty="0" smtClean="0">
                <a:solidFill>
                  <a:schemeClr val="tx1"/>
                </a:solidFill>
                <a:latin typeface="+mn-lt"/>
                <a:ea typeface="+mn-ea"/>
                <a:cs typeface="+mn-cs"/>
              </a:rPr>
              <a:t>https://ocw.mit.edu/help/faq-fair-use/. </a:t>
            </a:r>
            <a:r>
              <a:rPr lang="en-US" sz="1200" u="none" kern="1200" dirty="0" smtClean="0">
                <a:solidFill>
                  <a:schemeClr val="tx1"/>
                </a:solidFill>
                <a:latin typeface="+mn-lt"/>
                <a:ea typeface="+mn-ea"/>
                <a:cs typeface="+mn-cs"/>
              </a:rPr>
              <a:t>Lower right: image courtesy of </a:t>
            </a:r>
            <a:r>
              <a:rPr lang="en-US" sz="1200" u="none" kern="1200" dirty="0" err="1" smtClean="0">
                <a:solidFill>
                  <a:schemeClr val="tx1"/>
                </a:solidFill>
                <a:latin typeface="+mn-lt"/>
                <a:ea typeface="+mn-ea"/>
                <a:cs typeface="+mn-cs"/>
              </a:rPr>
              <a:t>Pixabay</a:t>
            </a:r>
            <a:r>
              <a:rPr lang="en-US" sz="1200" u="none"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8</a:t>
            </a:fld>
            <a:endParaRPr lang="en-US"/>
          </a:p>
        </p:txBody>
      </p:sp>
    </p:spTree>
    <p:extLst>
      <p:ext uri="{BB962C8B-B14F-4D97-AF65-F5344CB8AC3E}">
        <p14:creationId xmlns:p14="http://schemas.microsoft.com/office/powerpoint/2010/main" val="180509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review the science of what’s happening.” *click*</a:t>
            </a:r>
          </a:p>
          <a:p>
            <a:r>
              <a:rPr lang="en-US" dirty="0" smtClean="0"/>
              <a:t>“Slowly.”</a:t>
            </a:r>
            <a:endParaRPr lang="en-US" dirty="0"/>
          </a:p>
        </p:txBody>
      </p:sp>
      <p:sp>
        <p:nvSpPr>
          <p:cNvPr id="4" name="Slide Number Placeholder 3"/>
          <p:cNvSpPr>
            <a:spLocks noGrp="1"/>
          </p:cNvSpPr>
          <p:nvPr>
            <p:ph type="sldNum" sz="quarter" idx="10"/>
          </p:nvPr>
        </p:nvSpPr>
        <p:spPr/>
        <p:txBody>
          <a:bodyPr/>
          <a:lstStyle/>
          <a:p>
            <a:fld id="{61BB5682-AB4E-485F-8413-EDCAA9FF4A68}" type="slidenum">
              <a:rPr lang="en-US" smtClean="0"/>
              <a:t>9</a:t>
            </a:fld>
            <a:endParaRPr lang="en-US"/>
          </a:p>
        </p:txBody>
      </p:sp>
    </p:spTree>
    <p:extLst>
      <p:ext uri="{BB962C8B-B14F-4D97-AF65-F5344CB8AC3E}">
        <p14:creationId xmlns:p14="http://schemas.microsoft.com/office/powerpoint/2010/main" val="1886328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9C443D-F6BF-4BF4-B362-80F6B2131FA0}"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D2F6C-DAAA-4A2A-A85B-0BC3BB3562BF}" type="slidenum">
              <a:rPr lang="en-US" smtClean="0"/>
              <a:t>‹#›</a:t>
            </a:fld>
            <a:endParaRPr lang="en-US"/>
          </a:p>
        </p:txBody>
      </p:sp>
    </p:spTree>
    <p:extLst>
      <p:ext uri="{BB962C8B-B14F-4D97-AF65-F5344CB8AC3E}">
        <p14:creationId xmlns:p14="http://schemas.microsoft.com/office/powerpoint/2010/main" val="196470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C443D-F6BF-4BF4-B362-80F6B2131FA0}"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D2F6C-DAAA-4A2A-A85B-0BC3BB3562BF}" type="slidenum">
              <a:rPr lang="en-US" smtClean="0"/>
              <a:t>‹#›</a:t>
            </a:fld>
            <a:endParaRPr lang="en-US"/>
          </a:p>
        </p:txBody>
      </p:sp>
    </p:spTree>
    <p:extLst>
      <p:ext uri="{BB962C8B-B14F-4D97-AF65-F5344CB8AC3E}">
        <p14:creationId xmlns:p14="http://schemas.microsoft.com/office/powerpoint/2010/main" val="2363035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C443D-F6BF-4BF4-B362-80F6B2131FA0}"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D2F6C-DAAA-4A2A-A85B-0BC3BB3562BF}" type="slidenum">
              <a:rPr lang="en-US" smtClean="0"/>
              <a:t>‹#›</a:t>
            </a:fld>
            <a:endParaRPr lang="en-US"/>
          </a:p>
        </p:txBody>
      </p:sp>
    </p:spTree>
    <p:extLst>
      <p:ext uri="{BB962C8B-B14F-4D97-AF65-F5344CB8AC3E}">
        <p14:creationId xmlns:p14="http://schemas.microsoft.com/office/powerpoint/2010/main" val="2852535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C443D-F6BF-4BF4-B362-80F6B2131FA0}"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D2F6C-DAAA-4A2A-A85B-0BC3BB3562BF}" type="slidenum">
              <a:rPr lang="en-US" smtClean="0"/>
              <a:t>‹#›</a:t>
            </a:fld>
            <a:endParaRPr lang="en-US"/>
          </a:p>
        </p:txBody>
      </p:sp>
    </p:spTree>
    <p:extLst>
      <p:ext uri="{BB962C8B-B14F-4D97-AF65-F5344CB8AC3E}">
        <p14:creationId xmlns:p14="http://schemas.microsoft.com/office/powerpoint/2010/main" val="6495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A9C443D-F6BF-4BF4-B362-80F6B2131FA0}"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D2F6C-DAAA-4A2A-A85B-0BC3BB3562BF}" type="slidenum">
              <a:rPr lang="en-US" smtClean="0"/>
              <a:t>‹#›</a:t>
            </a:fld>
            <a:endParaRPr lang="en-US"/>
          </a:p>
        </p:txBody>
      </p:sp>
    </p:spTree>
    <p:extLst>
      <p:ext uri="{BB962C8B-B14F-4D97-AF65-F5344CB8AC3E}">
        <p14:creationId xmlns:p14="http://schemas.microsoft.com/office/powerpoint/2010/main" val="297460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9C443D-F6BF-4BF4-B362-80F6B2131FA0}"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D2F6C-DAAA-4A2A-A85B-0BC3BB3562BF}" type="slidenum">
              <a:rPr lang="en-US" smtClean="0"/>
              <a:t>‹#›</a:t>
            </a:fld>
            <a:endParaRPr lang="en-US"/>
          </a:p>
        </p:txBody>
      </p:sp>
    </p:spTree>
    <p:extLst>
      <p:ext uri="{BB962C8B-B14F-4D97-AF65-F5344CB8AC3E}">
        <p14:creationId xmlns:p14="http://schemas.microsoft.com/office/powerpoint/2010/main" val="54336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9C443D-F6BF-4BF4-B362-80F6B2131FA0}" type="datetimeFigureOut">
              <a:rPr lang="en-US" smtClean="0"/>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D2F6C-DAAA-4A2A-A85B-0BC3BB3562BF}" type="slidenum">
              <a:rPr lang="en-US" smtClean="0"/>
              <a:t>‹#›</a:t>
            </a:fld>
            <a:endParaRPr lang="en-US"/>
          </a:p>
        </p:txBody>
      </p:sp>
    </p:spTree>
    <p:extLst>
      <p:ext uri="{BB962C8B-B14F-4D97-AF65-F5344CB8AC3E}">
        <p14:creationId xmlns:p14="http://schemas.microsoft.com/office/powerpoint/2010/main" val="2466128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9C443D-F6BF-4BF4-B362-80F6B2131FA0}" type="datetimeFigureOut">
              <a:rPr lang="en-US" smtClean="0"/>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ED2F6C-DAAA-4A2A-A85B-0BC3BB3562BF}" type="slidenum">
              <a:rPr lang="en-US" smtClean="0"/>
              <a:t>‹#›</a:t>
            </a:fld>
            <a:endParaRPr lang="en-US"/>
          </a:p>
        </p:txBody>
      </p:sp>
    </p:spTree>
    <p:extLst>
      <p:ext uri="{BB962C8B-B14F-4D97-AF65-F5344CB8AC3E}">
        <p14:creationId xmlns:p14="http://schemas.microsoft.com/office/powerpoint/2010/main" val="259985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C443D-F6BF-4BF4-B362-80F6B2131FA0}" type="datetimeFigureOut">
              <a:rPr lang="en-US" smtClean="0"/>
              <a:t>4/2/2020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ED2F6C-DAAA-4A2A-A85B-0BC3BB3562BF}" type="slidenum">
              <a:rPr lang="en-US" smtClean="0"/>
              <a:t>‹#›</a:t>
            </a:fld>
            <a:endParaRPr lang="en-US"/>
          </a:p>
        </p:txBody>
      </p:sp>
    </p:spTree>
    <p:extLst>
      <p:ext uri="{BB962C8B-B14F-4D97-AF65-F5344CB8AC3E}">
        <p14:creationId xmlns:p14="http://schemas.microsoft.com/office/powerpoint/2010/main" val="3215549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9C443D-F6BF-4BF4-B362-80F6B2131FA0}"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D2F6C-DAAA-4A2A-A85B-0BC3BB3562BF}" type="slidenum">
              <a:rPr lang="en-US" smtClean="0"/>
              <a:t>‹#›</a:t>
            </a:fld>
            <a:endParaRPr lang="en-US"/>
          </a:p>
        </p:txBody>
      </p:sp>
    </p:spTree>
    <p:extLst>
      <p:ext uri="{BB962C8B-B14F-4D97-AF65-F5344CB8AC3E}">
        <p14:creationId xmlns:p14="http://schemas.microsoft.com/office/powerpoint/2010/main" val="32571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9C443D-F6BF-4BF4-B362-80F6B2131FA0}"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D2F6C-DAAA-4A2A-A85B-0BC3BB3562BF}" type="slidenum">
              <a:rPr lang="en-US" smtClean="0"/>
              <a:t>‹#›</a:t>
            </a:fld>
            <a:endParaRPr lang="en-US"/>
          </a:p>
        </p:txBody>
      </p:sp>
    </p:spTree>
    <p:extLst>
      <p:ext uri="{BB962C8B-B14F-4D97-AF65-F5344CB8AC3E}">
        <p14:creationId xmlns:p14="http://schemas.microsoft.com/office/powerpoint/2010/main" val="125252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C443D-F6BF-4BF4-B362-80F6B2131FA0}" type="datetimeFigureOut">
              <a:rPr lang="en-US" smtClean="0"/>
              <a:t>4/2/2020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D2F6C-DAAA-4A2A-A85B-0BC3BB3562BF}" type="slidenum">
              <a:rPr lang="en-US" smtClean="0"/>
              <a:t>‹#›</a:t>
            </a:fld>
            <a:endParaRPr lang="en-US"/>
          </a:p>
        </p:txBody>
      </p:sp>
    </p:spTree>
    <p:extLst>
      <p:ext uri="{BB962C8B-B14F-4D97-AF65-F5344CB8AC3E}">
        <p14:creationId xmlns:p14="http://schemas.microsoft.com/office/powerpoint/2010/main" val="3122602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inyurl.com/ClimateHandoutB"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drive.google.com/file/d/1EAhuR7gpxsilM_ufEi0hMab6Jus-jevJ/view?usp=shari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www.tinyurl.com/ClimateSurveyA" TargetMode="Externa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x3gRU_SAN18" TargetMode="Externa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B-nEYsyRlYo" TargetMode="Externa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ideo" Target="https://www.youtube.com/embed/HXoAz6jNEG8" TargetMode="Externa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ideo" Target="https://www.youtube.com/embed/TL2swGjau8w" TargetMode="Externa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ideo" Target="https://www.youtube.com/embed/ZItiZSSnKAE" TargetMode="Externa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Welcome! Read this entire slide, then go </a:t>
            </a:r>
            <a:br>
              <a:rPr lang="en-US" dirty="0" smtClean="0"/>
            </a:br>
            <a:r>
              <a:rPr lang="en-US" dirty="0" smtClean="0"/>
              <a:t>to </a:t>
            </a:r>
            <a:r>
              <a:rPr lang="en-US" dirty="0"/>
              <a:t>the Slide Show </a:t>
            </a:r>
            <a:r>
              <a:rPr lang="en-US" dirty="0" smtClean="0"/>
              <a:t>tab and click “</a:t>
            </a:r>
            <a:r>
              <a:rPr lang="en-US" dirty="0"/>
              <a:t>From Beginning</a:t>
            </a:r>
            <a:r>
              <a:rPr lang="en-US" dirty="0" smtClean="0"/>
              <a:t>”. </a:t>
            </a:r>
            <a:endParaRPr lang="en-US" sz="3100" dirty="0"/>
          </a:p>
        </p:txBody>
      </p:sp>
      <p:sp>
        <p:nvSpPr>
          <p:cNvPr id="3" name="Content Placeholder 2"/>
          <p:cNvSpPr>
            <a:spLocks noGrp="1"/>
          </p:cNvSpPr>
          <p:nvPr>
            <p:ph idx="1"/>
          </p:nvPr>
        </p:nvSpPr>
        <p:spPr>
          <a:xfrm>
            <a:off x="838200" y="1825624"/>
            <a:ext cx="10515600" cy="5032376"/>
          </a:xfrm>
        </p:spPr>
        <p:txBody>
          <a:bodyPr>
            <a:normAutofit/>
          </a:bodyPr>
          <a:lstStyle/>
          <a:p>
            <a:r>
              <a:rPr lang="en-US" dirty="0" smtClean="0"/>
              <a:t>This </a:t>
            </a:r>
            <a:r>
              <a:rPr lang="en-US" dirty="0"/>
              <a:t>slide is </a:t>
            </a:r>
            <a:r>
              <a:rPr lang="en-US" dirty="0" smtClean="0"/>
              <a:t>for </a:t>
            </a:r>
            <a:r>
              <a:rPr lang="en-US" dirty="0"/>
              <a:t>you, the presenter; it won’t appear during </a:t>
            </a:r>
            <a:r>
              <a:rPr lang="en-US" dirty="0" smtClean="0"/>
              <a:t>the talk.</a:t>
            </a:r>
            <a:endParaRPr lang="en-US" dirty="0"/>
          </a:p>
          <a:p>
            <a:r>
              <a:rPr lang="en-US" dirty="0" smtClean="0"/>
              <a:t>Make sure to use Presenter View so you can see Notes for each slide (three dots in the lower-left allow you to enter Presenter View). </a:t>
            </a:r>
            <a:endParaRPr lang="en-US" dirty="0"/>
          </a:p>
          <a:p>
            <a:r>
              <a:rPr lang="en-US" dirty="0" smtClean="0"/>
              <a:t>Show Slide 2 as students wait for you to begin. Music on this slide sets </a:t>
            </a:r>
            <a:r>
              <a:rPr lang="en-US" dirty="0"/>
              <a:t>the </a:t>
            </a:r>
            <a:r>
              <a:rPr lang="en-US" dirty="0" smtClean="0"/>
              <a:t>tone and acts </a:t>
            </a:r>
            <a:r>
              <a:rPr lang="en-US" dirty="0"/>
              <a:t>as a sound </a:t>
            </a:r>
            <a:r>
              <a:rPr lang="en-US" dirty="0" smtClean="0"/>
              <a:t>check.</a:t>
            </a:r>
            <a:endParaRPr lang="en-US" dirty="0"/>
          </a:p>
          <a:p>
            <a:r>
              <a:rPr lang="en-US" dirty="0" smtClean="0"/>
              <a:t>In Notes sections, text in quotes means it’s part of the “script,” while normal text is there for you as a guide.</a:t>
            </a:r>
            <a:endParaRPr lang="en-US" dirty="0"/>
          </a:p>
          <a:p>
            <a:r>
              <a:rPr lang="en-US" dirty="0" smtClean="0"/>
              <a:t>Finally, this </a:t>
            </a:r>
            <a:r>
              <a:rPr lang="en-US" dirty="0" smtClean="0">
                <a:hlinkClick r:id="rId3"/>
              </a:rPr>
              <a:t>pdf</a:t>
            </a:r>
            <a:r>
              <a:rPr lang="en-US" dirty="0" smtClean="0"/>
              <a:t> has sources and more information for each slide.</a:t>
            </a:r>
          </a:p>
          <a:p>
            <a:endParaRPr lang="en-US" dirty="0"/>
          </a:p>
          <a:p>
            <a:pPr marL="0" indent="0" algn="ctr">
              <a:buNone/>
            </a:pPr>
            <a:r>
              <a:rPr lang="en-US" sz="3200" b="1" dirty="0" smtClean="0"/>
              <a:t>Watch a team member deliver the presentation </a:t>
            </a:r>
            <a:r>
              <a:rPr lang="en-US" sz="3200" b="1" dirty="0" smtClean="0">
                <a:hlinkClick r:id="rId4"/>
              </a:rPr>
              <a:t>here</a:t>
            </a:r>
            <a:r>
              <a:rPr lang="en-US" sz="3200" b="1" dirty="0" smtClean="0"/>
              <a:t>.</a:t>
            </a:r>
          </a:p>
        </p:txBody>
      </p:sp>
    </p:spTree>
    <p:extLst>
      <p:ext uri="{BB962C8B-B14F-4D97-AF65-F5344CB8AC3E}">
        <p14:creationId xmlns:p14="http://schemas.microsoft.com/office/powerpoint/2010/main" val="2476791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reenhouse effect"/>
          <p:cNvPicPr>
            <a:picLocks noChangeAspect="1" noChangeArrowheads="1"/>
          </p:cNvPicPr>
          <p:nvPr/>
        </p:nvPicPr>
        <p:blipFill rotWithShape="1">
          <a:blip r:embed="rId3">
            <a:extLst>
              <a:ext uri="{28A0092B-C50C-407E-A947-70E740481C1C}">
                <a14:useLocalDpi xmlns:a14="http://schemas.microsoft.com/office/drawing/2010/main" val="0"/>
              </a:ext>
            </a:extLst>
          </a:blip>
          <a:srcRect t="606" b="15755"/>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5013" y="365125"/>
            <a:ext cx="10984675" cy="1325563"/>
          </a:xfrm>
        </p:spPr>
        <p:txBody>
          <a:bodyPr>
            <a:normAutofit/>
          </a:bodyPr>
          <a:lstStyle/>
          <a:p>
            <a:r>
              <a:rPr lang="en-US" sz="4000" dirty="0" smtClean="0">
                <a:solidFill>
                  <a:schemeClr val="bg1"/>
                </a:solidFill>
              </a:rPr>
              <a:t>In 1896, a scientist discovered the </a:t>
            </a:r>
            <a:r>
              <a:rPr lang="en-US" sz="4000" i="1" dirty="0" smtClean="0">
                <a:solidFill>
                  <a:schemeClr val="bg1"/>
                </a:solidFill>
              </a:rPr>
              <a:t>greenhouse effect</a:t>
            </a:r>
            <a:r>
              <a:rPr lang="en-US" sz="4000" dirty="0" smtClean="0">
                <a:solidFill>
                  <a:schemeClr val="bg1"/>
                </a:solidFill>
              </a:rPr>
              <a:t>:</a:t>
            </a:r>
            <a:br>
              <a:rPr lang="en-US" sz="4000" dirty="0" smtClean="0">
                <a:solidFill>
                  <a:schemeClr val="bg1"/>
                </a:solidFill>
              </a:rPr>
            </a:br>
            <a:endParaRPr lang="en-US" sz="4000" dirty="0">
              <a:solidFill>
                <a:schemeClr val="bg1"/>
              </a:solidFill>
            </a:endParaRPr>
          </a:p>
        </p:txBody>
      </p:sp>
      <p:sp>
        <p:nvSpPr>
          <p:cNvPr id="4" name="Title 1"/>
          <p:cNvSpPr txBox="1">
            <a:spLocks/>
          </p:cNvSpPr>
          <p:nvPr/>
        </p:nvSpPr>
        <p:spPr>
          <a:xfrm>
            <a:off x="475013" y="365124"/>
            <a:ext cx="109846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smtClean="0">
              <a:solidFill>
                <a:schemeClr val="bg1"/>
              </a:solidFill>
            </a:endParaRPr>
          </a:p>
          <a:p>
            <a:r>
              <a:rPr lang="en-US" sz="4000" dirty="0" smtClean="0">
                <a:solidFill>
                  <a:schemeClr val="bg1"/>
                </a:solidFill>
              </a:rPr>
              <a:t>some gases in our atmosphere trap heat.</a:t>
            </a:r>
            <a:endParaRPr lang="en-US" sz="4000" dirty="0">
              <a:solidFill>
                <a:schemeClr val="bg1"/>
              </a:solidFill>
            </a:endParaRPr>
          </a:p>
        </p:txBody>
      </p:sp>
    </p:spTree>
    <p:extLst>
      <p:ext uri="{BB962C8B-B14F-4D97-AF65-F5344CB8AC3E}">
        <p14:creationId xmlns:p14="http://schemas.microsoft.com/office/powerpoint/2010/main" val="190409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2740"/>
          <a:stretch/>
        </p:blipFill>
        <p:spPr>
          <a:xfrm>
            <a:off x="0" y="0"/>
            <a:ext cx="12192000" cy="6858000"/>
          </a:xfrm>
          <a:prstGeom prst="rect">
            <a:avLst/>
          </a:prstGeom>
        </p:spPr>
      </p:pic>
      <p:sp>
        <p:nvSpPr>
          <p:cNvPr id="2" name="Title 1"/>
          <p:cNvSpPr>
            <a:spLocks noGrp="1"/>
          </p:cNvSpPr>
          <p:nvPr>
            <p:ph type="title"/>
          </p:nvPr>
        </p:nvSpPr>
        <p:spPr>
          <a:solidFill>
            <a:schemeClr val="bg1">
              <a:alpha val="60000"/>
            </a:schemeClr>
          </a:solidFill>
          <a:effectLst>
            <a:softEdge rad="31750"/>
          </a:effectLst>
        </p:spPr>
        <p:txBody>
          <a:bodyPr>
            <a:normAutofit/>
          </a:bodyPr>
          <a:lstStyle/>
          <a:p>
            <a:r>
              <a:rPr lang="en-US" sz="4000" dirty="0" smtClean="0"/>
              <a:t>We emit these greenhouse gases by burning </a:t>
            </a:r>
            <a:br>
              <a:rPr lang="en-US" sz="4000" dirty="0" smtClean="0"/>
            </a:br>
            <a:r>
              <a:rPr lang="en-US" sz="4000" dirty="0" smtClean="0"/>
              <a:t>fossil fuels for </a:t>
            </a:r>
            <a:r>
              <a:rPr lang="en-US" sz="4000" dirty="0"/>
              <a:t>transportation </a:t>
            </a:r>
            <a:r>
              <a:rPr lang="en-US" sz="4000" dirty="0" smtClean="0"/>
              <a:t>and electricity</a:t>
            </a:r>
            <a:r>
              <a:rPr lang="en-US" sz="4000" dirty="0"/>
              <a:t>. </a:t>
            </a:r>
          </a:p>
        </p:txBody>
      </p:sp>
      <p:grpSp>
        <p:nvGrpSpPr>
          <p:cNvPr id="4" name="Group 3"/>
          <p:cNvGrpSpPr/>
          <p:nvPr/>
        </p:nvGrpSpPr>
        <p:grpSpPr>
          <a:xfrm>
            <a:off x="838199" y="2354014"/>
            <a:ext cx="3306289" cy="3556539"/>
            <a:chOff x="838199" y="2259013"/>
            <a:chExt cx="3306289" cy="3556539"/>
          </a:xfrm>
        </p:grpSpPr>
        <p:pic>
          <p:nvPicPr>
            <p:cNvPr id="1030" name="Picture 6" descr="https://upload.wikimedia.org/wikipedia/commons/thumb/6/69/Miami_traffic_jam%2C_I-95_North_rush_hour.jpg/1024px-Miami_traffic_jam%2C_I-95_North_rush_hour.jpg"/>
            <p:cNvPicPr>
              <a:picLocks noChangeAspect="1" noChangeArrowheads="1"/>
            </p:cNvPicPr>
            <p:nvPr/>
          </p:nvPicPr>
          <p:blipFill rotWithShape="1">
            <a:blip r:embed="rId4">
              <a:extLst>
                <a:ext uri="{28A0092B-C50C-407E-A947-70E740481C1C}">
                  <a14:useLocalDpi xmlns:a14="http://schemas.microsoft.com/office/drawing/2010/main" val="0"/>
                </a:ext>
              </a:extLst>
            </a:blip>
            <a:srcRect l="5626" r="33074" b="26129"/>
            <a:stretch/>
          </p:blipFill>
          <p:spPr bwMode="auto">
            <a:xfrm>
              <a:off x="838199" y="2259013"/>
              <a:ext cx="3306289" cy="29882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08512" y="5323109"/>
              <a:ext cx="1365661" cy="492443"/>
            </a:xfrm>
            <a:prstGeom prst="rect">
              <a:avLst/>
            </a:prstGeom>
            <a:solidFill>
              <a:schemeClr val="tx1">
                <a:alpha val="60000"/>
              </a:schemeClr>
            </a:solidFill>
            <a:effectLst>
              <a:softEdge rad="31750"/>
            </a:effectLst>
          </p:spPr>
          <p:txBody>
            <a:bodyPr wrap="square" rtlCol="0">
              <a:spAutoFit/>
            </a:bodyPr>
            <a:lstStyle/>
            <a:p>
              <a:pPr algn="ctr"/>
              <a:r>
                <a:rPr lang="en-US" sz="2600" i="1" dirty="0" smtClean="0">
                  <a:solidFill>
                    <a:schemeClr val="bg1"/>
                  </a:solidFill>
                </a:rPr>
                <a:t>Driving</a:t>
              </a:r>
              <a:endParaRPr lang="en-US" sz="2600" i="1" dirty="0">
                <a:solidFill>
                  <a:schemeClr val="bg1"/>
                </a:solidFill>
              </a:endParaRPr>
            </a:p>
          </p:txBody>
        </p:sp>
      </p:grpSp>
      <p:grpSp>
        <p:nvGrpSpPr>
          <p:cNvPr id="6" name="Group 5"/>
          <p:cNvGrpSpPr/>
          <p:nvPr/>
        </p:nvGrpSpPr>
        <p:grpSpPr>
          <a:xfrm>
            <a:off x="4688237" y="2359734"/>
            <a:ext cx="2897579" cy="3550819"/>
            <a:chOff x="4688237" y="2264733"/>
            <a:chExt cx="2897579" cy="3550819"/>
          </a:xfrm>
        </p:grpSpPr>
        <p:pic>
          <p:nvPicPr>
            <p:cNvPr id="3" name="Picture 2" descr="https://upload.wikimedia.org/wikipedia/commons/thumb/5/5e/ANA_777-300_Taking_off_from_JFK.jpg/300px-ANA_777-300_Taking_off_from_JFK.jpg"/>
            <p:cNvPicPr>
              <a:picLocks noChangeAspect="1" noChangeArrowheads="1"/>
            </p:cNvPicPr>
            <p:nvPr/>
          </p:nvPicPr>
          <p:blipFill rotWithShape="1">
            <a:blip r:embed="rId5">
              <a:extLst>
                <a:ext uri="{28A0092B-C50C-407E-A947-70E740481C1C}">
                  <a14:useLocalDpi xmlns:a14="http://schemas.microsoft.com/office/drawing/2010/main" val="0"/>
                </a:ext>
              </a:extLst>
            </a:blip>
            <a:srcRect l="14631" r="20601"/>
            <a:stretch/>
          </p:blipFill>
          <p:spPr bwMode="auto">
            <a:xfrm>
              <a:off x="4688237" y="2264733"/>
              <a:ext cx="2897579" cy="2982494"/>
            </a:xfrm>
            <a:prstGeom prst="rect">
              <a:avLst/>
            </a:prstGeom>
            <a:noFill/>
            <a:ln>
              <a:solidFill>
                <a:schemeClr val="tx1"/>
              </a:solidFill>
            </a:ln>
          </p:spPr>
        </p:pic>
        <p:sp>
          <p:nvSpPr>
            <p:cNvPr id="11" name="TextBox 10"/>
            <p:cNvSpPr txBox="1"/>
            <p:nvPr/>
          </p:nvSpPr>
          <p:spPr>
            <a:xfrm>
              <a:off x="5454195" y="5323109"/>
              <a:ext cx="1365661" cy="492443"/>
            </a:xfrm>
            <a:prstGeom prst="rect">
              <a:avLst/>
            </a:prstGeom>
            <a:solidFill>
              <a:schemeClr val="tx1">
                <a:alpha val="60000"/>
              </a:schemeClr>
            </a:solidFill>
            <a:effectLst>
              <a:softEdge rad="31750"/>
            </a:effectLst>
          </p:spPr>
          <p:txBody>
            <a:bodyPr wrap="square" rtlCol="0">
              <a:spAutoFit/>
            </a:bodyPr>
            <a:lstStyle/>
            <a:p>
              <a:pPr algn="ctr"/>
              <a:r>
                <a:rPr lang="en-US" sz="2600" i="1" dirty="0" smtClean="0">
                  <a:solidFill>
                    <a:schemeClr val="bg1"/>
                  </a:solidFill>
                </a:rPr>
                <a:t>Flying</a:t>
              </a:r>
              <a:endParaRPr lang="en-US" sz="2600" i="1" dirty="0">
                <a:solidFill>
                  <a:schemeClr val="bg1"/>
                </a:solidFill>
              </a:endParaRPr>
            </a:p>
          </p:txBody>
        </p:sp>
      </p:grpSp>
      <p:grpSp>
        <p:nvGrpSpPr>
          <p:cNvPr id="7" name="Group 6"/>
          <p:cNvGrpSpPr/>
          <p:nvPr/>
        </p:nvGrpSpPr>
        <p:grpSpPr>
          <a:xfrm>
            <a:off x="8129566" y="2354014"/>
            <a:ext cx="3665517" cy="3556539"/>
            <a:chOff x="8129566" y="2259013"/>
            <a:chExt cx="3665517" cy="3556539"/>
          </a:xfrm>
        </p:grpSpPr>
        <p:pic>
          <p:nvPicPr>
            <p:cNvPr id="8" name="Picture 7"/>
            <p:cNvPicPr>
              <a:picLocks noChangeAspect="1"/>
            </p:cNvPicPr>
            <p:nvPr/>
          </p:nvPicPr>
          <p:blipFill rotWithShape="1">
            <a:blip r:embed="rId6"/>
            <a:srcRect l="18255"/>
            <a:stretch/>
          </p:blipFill>
          <p:spPr>
            <a:xfrm>
              <a:off x="8129566" y="2259013"/>
              <a:ext cx="3665517" cy="2988215"/>
            </a:xfrm>
            <a:prstGeom prst="rect">
              <a:avLst/>
            </a:prstGeom>
            <a:ln>
              <a:solidFill>
                <a:schemeClr val="tx1"/>
              </a:solidFill>
            </a:ln>
          </p:spPr>
        </p:pic>
        <p:sp>
          <p:nvSpPr>
            <p:cNvPr id="12" name="TextBox 11"/>
            <p:cNvSpPr txBox="1"/>
            <p:nvPr/>
          </p:nvSpPr>
          <p:spPr>
            <a:xfrm>
              <a:off x="8640452" y="5323109"/>
              <a:ext cx="2643743" cy="492443"/>
            </a:xfrm>
            <a:prstGeom prst="rect">
              <a:avLst/>
            </a:prstGeom>
            <a:solidFill>
              <a:schemeClr val="tx1">
                <a:alpha val="60000"/>
              </a:schemeClr>
            </a:solidFill>
            <a:effectLst>
              <a:softEdge rad="31750"/>
            </a:effectLst>
          </p:spPr>
          <p:txBody>
            <a:bodyPr wrap="square" rtlCol="0">
              <a:spAutoFit/>
            </a:bodyPr>
            <a:lstStyle/>
            <a:p>
              <a:pPr algn="ctr"/>
              <a:r>
                <a:rPr lang="en-US" sz="2600" i="1" dirty="0" smtClean="0">
                  <a:solidFill>
                    <a:schemeClr val="bg1"/>
                  </a:solidFill>
                </a:rPr>
                <a:t>Air conditioning</a:t>
              </a:r>
              <a:endParaRPr lang="en-US" sz="2600" i="1" dirty="0">
                <a:solidFill>
                  <a:schemeClr val="bg1"/>
                </a:solidFill>
              </a:endParaRPr>
            </a:p>
          </p:txBody>
        </p:sp>
      </p:grpSp>
    </p:spTree>
    <p:extLst>
      <p:ext uri="{BB962C8B-B14F-4D97-AF65-F5344CB8AC3E}">
        <p14:creationId xmlns:p14="http://schemas.microsoft.com/office/powerpoint/2010/main" val="392888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7542" y="968070"/>
            <a:ext cx="11033166" cy="5651323"/>
            <a:chOff x="567542" y="968070"/>
            <a:chExt cx="11033166" cy="5651323"/>
          </a:xfrm>
        </p:grpSpPr>
        <p:pic>
          <p:nvPicPr>
            <p:cNvPr id="2050" name="Picture 2" descr="https://lh4.googleusercontent.com/tHs1JH4Bu8YygLNX810ZKkCZ1meVvTdiGRBvrCzv01ewWOolljQJPVjTCTYkgbVyitssksulIbe2J86pCwALoZmwCNyLIBR_LwTPQktDKTLgjEbVEQ17COsHy5jJxL-BCik6F8G8T4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42" y="968070"/>
              <a:ext cx="11033166" cy="56513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31444" y="2293633"/>
              <a:ext cx="1916044" cy="492443"/>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Since 2005</a:t>
              </a:r>
              <a:endParaRPr lang="en-US" sz="2600" i="1" dirty="0">
                <a:solidFill>
                  <a:schemeClr val="bg1"/>
                </a:solidFill>
              </a:endParaRPr>
            </a:p>
          </p:txBody>
        </p:sp>
      </p:grpSp>
      <p:sp>
        <p:nvSpPr>
          <p:cNvPr id="2" name="Title 1"/>
          <p:cNvSpPr>
            <a:spLocks noGrp="1"/>
          </p:cNvSpPr>
          <p:nvPr>
            <p:ph type="title"/>
          </p:nvPr>
        </p:nvSpPr>
        <p:spPr>
          <a:xfrm>
            <a:off x="838200" y="365125"/>
            <a:ext cx="10762508" cy="1325563"/>
          </a:xfrm>
          <a:solidFill>
            <a:schemeClr val="bg1"/>
          </a:solidFill>
          <a:ln>
            <a:noFill/>
          </a:ln>
        </p:spPr>
        <p:txBody>
          <a:bodyPr>
            <a:normAutofit/>
          </a:bodyPr>
          <a:lstStyle/>
          <a:p>
            <a:r>
              <a:rPr lang="en-US" sz="4000" dirty="0" smtClean="0"/>
              <a:t>As </a:t>
            </a:r>
            <a:r>
              <a:rPr lang="en-US" sz="4000" dirty="0"/>
              <a:t>we burn </a:t>
            </a:r>
            <a:r>
              <a:rPr lang="en-US" sz="4000" dirty="0" smtClean="0"/>
              <a:t>fossil fuels like oil</a:t>
            </a:r>
            <a:r>
              <a:rPr lang="en-US" sz="4000" dirty="0"/>
              <a:t>, gas, and </a:t>
            </a:r>
            <a:r>
              <a:rPr lang="en-US" sz="4000" dirty="0" smtClean="0"/>
              <a:t>coal, greenhouse gas concentrations rise.</a:t>
            </a:r>
            <a:endParaRPr lang="en-US" sz="4000" dirty="0"/>
          </a:p>
        </p:txBody>
      </p:sp>
      <p:sp>
        <p:nvSpPr>
          <p:cNvPr id="8" name="TextBox 7"/>
          <p:cNvSpPr txBox="1"/>
          <p:nvPr/>
        </p:nvSpPr>
        <p:spPr>
          <a:xfrm>
            <a:off x="9435262" y="4904225"/>
            <a:ext cx="1276281" cy="492443"/>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NOAA</a:t>
            </a:r>
            <a:endParaRPr lang="en-US" sz="2600" i="1" dirty="0">
              <a:solidFill>
                <a:schemeClr val="bg1"/>
              </a:solidFill>
            </a:endParaRPr>
          </a:p>
        </p:txBody>
      </p:sp>
    </p:spTree>
    <p:extLst>
      <p:ext uri="{BB962C8B-B14F-4D97-AF65-F5344CB8AC3E}">
        <p14:creationId xmlns:p14="http://schemas.microsoft.com/office/powerpoint/2010/main" val="413080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h5.googleusercontent.com/k1yzZPgd_fLDf202phixcoCyDOxoph_Q502LU_VtVhgtg7g55mJidO2cHjvfhiDH_5wQrjaXAJ8I5ttOAhIJ4RCK4CJ5_zSAAElJHkTzV013YNJQ67Dzqd0VI5L5ys3W4tTGrG5fJ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64" y="1027906"/>
            <a:ext cx="11302644" cy="56513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12887" y="2448472"/>
            <a:ext cx="1916044" cy="492443"/>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Since 1700</a:t>
            </a:r>
            <a:endParaRPr lang="en-US" sz="2600" i="1" dirty="0">
              <a:solidFill>
                <a:schemeClr val="bg1"/>
              </a:solidFill>
            </a:endParaRPr>
          </a:p>
        </p:txBody>
      </p:sp>
      <p:sp>
        <p:nvSpPr>
          <p:cNvPr id="9" name="Title 1"/>
          <p:cNvSpPr>
            <a:spLocks noGrp="1"/>
          </p:cNvSpPr>
          <p:nvPr>
            <p:ph type="title"/>
          </p:nvPr>
        </p:nvSpPr>
        <p:spPr>
          <a:xfrm>
            <a:off x="838200" y="365125"/>
            <a:ext cx="10762508" cy="1325563"/>
          </a:xfrm>
          <a:solidFill>
            <a:schemeClr val="bg1"/>
          </a:solidFill>
          <a:ln>
            <a:noFill/>
          </a:ln>
        </p:spPr>
        <p:txBody>
          <a:bodyPr>
            <a:normAutofit/>
          </a:bodyPr>
          <a:lstStyle/>
          <a:p>
            <a:r>
              <a:rPr lang="en-US" sz="4000" dirty="0"/>
              <a:t>As we burn fossil fuels like oil, gas, and coal, greenhouse gas concentrations rise.</a:t>
            </a:r>
          </a:p>
        </p:txBody>
      </p:sp>
      <p:sp>
        <p:nvSpPr>
          <p:cNvPr id="6" name="TextBox 5"/>
          <p:cNvSpPr txBox="1"/>
          <p:nvPr/>
        </p:nvSpPr>
        <p:spPr>
          <a:xfrm>
            <a:off x="9435262" y="4904225"/>
            <a:ext cx="1276281" cy="492443"/>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 Scripps</a:t>
            </a:r>
            <a:endParaRPr lang="en-US" sz="2600" i="1" dirty="0">
              <a:solidFill>
                <a:schemeClr val="bg1"/>
              </a:solidFill>
            </a:endParaRPr>
          </a:p>
        </p:txBody>
      </p:sp>
    </p:spTree>
    <p:extLst>
      <p:ext uri="{BB962C8B-B14F-4D97-AF65-F5344CB8AC3E}">
        <p14:creationId xmlns:p14="http://schemas.microsoft.com/office/powerpoint/2010/main" val="3152819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50387" y="1208088"/>
            <a:ext cx="3091226" cy="492443"/>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Last 800,000 years</a:t>
            </a:r>
            <a:endParaRPr lang="en-US" sz="2600" i="1" dirty="0">
              <a:solidFill>
                <a:schemeClr val="bg1"/>
              </a:solidFill>
            </a:endParaRPr>
          </a:p>
        </p:txBody>
      </p:sp>
      <p:grpSp>
        <p:nvGrpSpPr>
          <p:cNvPr id="7" name="Group 6"/>
          <p:cNvGrpSpPr/>
          <p:nvPr/>
        </p:nvGrpSpPr>
        <p:grpSpPr>
          <a:xfrm>
            <a:off x="838200" y="1047369"/>
            <a:ext cx="10387682" cy="5810631"/>
            <a:chOff x="838200" y="1027906"/>
            <a:chExt cx="10387682" cy="5810631"/>
          </a:xfrm>
        </p:grpSpPr>
        <p:pic>
          <p:nvPicPr>
            <p:cNvPr id="4098" name="Picture 2" descr="https://lh6.googleusercontent.com/1uZNHj506Ry7tVyz3SvgjfOm9s8tCOqs4Ps7yFWgHrNTAtvWtIoF9_7l4649fu5iCyhelRyPxKgl8yBRKK9VK5nsbQp3Q_UcwnfqbzrtJ8oQrQ9BQxHDA99SkBC4B-wla1PXogy6FU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27906"/>
              <a:ext cx="10387682" cy="58106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604917" y="1992351"/>
              <a:ext cx="654204" cy="369332"/>
            </a:xfrm>
            <a:prstGeom prst="rect">
              <a:avLst/>
            </a:prstGeom>
            <a:solidFill>
              <a:srgbClr val="F2F2F2"/>
            </a:solidFill>
            <a:ln>
              <a:solidFill>
                <a:schemeClr val="tx1"/>
              </a:solidFill>
            </a:ln>
          </p:spPr>
          <p:txBody>
            <a:bodyPr wrap="square" rtlCol="0">
              <a:spAutoFit/>
            </a:bodyPr>
            <a:lstStyle/>
            <a:p>
              <a:pPr algn="ctr"/>
              <a:r>
                <a:rPr lang="en-US" b="1" dirty="0" smtClean="0">
                  <a:solidFill>
                    <a:srgbClr val="F66400"/>
                  </a:solidFill>
                </a:rPr>
                <a:t>Now</a:t>
              </a:r>
              <a:endParaRPr lang="en-US" b="1" dirty="0">
                <a:solidFill>
                  <a:srgbClr val="F66400"/>
                </a:solidFill>
              </a:endParaRPr>
            </a:p>
          </p:txBody>
        </p:sp>
      </p:grpSp>
      <p:sp>
        <p:nvSpPr>
          <p:cNvPr id="8" name="Rectangle 7"/>
          <p:cNvSpPr/>
          <p:nvPr/>
        </p:nvSpPr>
        <p:spPr>
          <a:xfrm>
            <a:off x="5841541" y="2201149"/>
            <a:ext cx="1739900" cy="859552"/>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80499" y="2581988"/>
            <a:ext cx="1178621" cy="834312"/>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604917" y="1992351"/>
            <a:ext cx="654203" cy="369332"/>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435262" y="4904225"/>
            <a:ext cx="1276281" cy="492443"/>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NOAA</a:t>
            </a:r>
            <a:endParaRPr lang="en-US" sz="2600" i="1" dirty="0">
              <a:solidFill>
                <a:schemeClr val="bg1"/>
              </a:solidFill>
            </a:endParaRPr>
          </a:p>
        </p:txBody>
      </p:sp>
      <p:sp>
        <p:nvSpPr>
          <p:cNvPr id="12" name="Title 1"/>
          <p:cNvSpPr>
            <a:spLocks noGrp="1"/>
          </p:cNvSpPr>
          <p:nvPr>
            <p:ph type="title"/>
          </p:nvPr>
        </p:nvSpPr>
        <p:spPr>
          <a:xfrm>
            <a:off x="838200" y="365125"/>
            <a:ext cx="10762508" cy="1325563"/>
          </a:xfrm>
          <a:solidFill>
            <a:schemeClr val="bg1"/>
          </a:solidFill>
          <a:ln>
            <a:noFill/>
          </a:ln>
        </p:spPr>
        <p:txBody>
          <a:bodyPr>
            <a:normAutofit/>
          </a:bodyPr>
          <a:lstStyle/>
          <a:p>
            <a:r>
              <a:rPr lang="en-US" sz="4000" dirty="0"/>
              <a:t>As we burn fossil fuels like oil, gas, and coal, greenhouse gas concentrations rise.</a:t>
            </a:r>
          </a:p>
        </p:txBody>
      </p:sp>
    </p:spTree>
    <p:extLst>
      <p:ext uri="{BB962C8B-B14F-4D97-AF65-F5344CB8AC3E}">
        <p14:creationId xmlns:p14="http://schemas.microsoft.com/office/powerpoint/2010/main" val="56653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istemp_yearly_anom_1950-2018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2" name="Rectangle 11"/>
          <p:cNvSpPr/>
          <p:nvPr/>
        </p:nvSpPr>
        <p:spPr>
          <a:xfrm>
            <a:off x="0" y="-1"/>
            <a:ext cx="12192000" cy="1840675"/>
          </a:xfrm>
          <a:prstGeom prst="rect">
            <a:avLst/>
          </a:prstGeom>
          <a:solidFill>
            <a:schemeClr val="tx1">
              <a:alpha val="6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838200" y="365125"/>
            <a:ext cx="10668990" cy="1325563"/>
          </a:xfrm>
        </p:spPr>
        <p:txBody>
          <a:bodyPr>
            <a:normAutofit fontScale="90000"/>
          </a:bodyPr>
          <a:lstStyle/>
          <a:p>
            <a:r>
              <a:rPr lang="en-US" dirty="0" smtClean="0">
                <a:solidFill>
                  <a:schemeClr val="bg1"/>
                </a:solidFill>
              </a:rPr>
              <a:t>As humans emit more greenhouse gases, our atmosphere traps more heat, and the Earth warms.</a:t>
            </a:r>
            <a:endParaRPr lang="en-US" dirty="0">
              <a:solidFill>
                <a:schemeClr val="bg1"/>
              </a:solidFill>
            </a:endParaRPr>
          </a:p>
        </p:txBody>
      </p:sp>
      <p:sp>
        <p:nvSpPr>
          <p:cNvPr id="5" name="TextBox 4"/>
          <p:cNvSpPr txBox="1"/>
          <p:nvPr/>
        </p:nvSpPr>
        <p:spPr>
          <a:xfrm>
            <a:off x="4755572" y="2766951"/>
            <a:ext cx="2680855" cy="1938992"/>
          </a:xfrm>
          <a:prstGeom prst="rect">
            <a:avLst/>
          </a:prstGeom>
          <a:solidFill>
            <a:schemeClr val="bg1">
              <a:alpha val="50000"/>
            </a:schemeClr>
          </a:solidFill>
          <a:effectLst>
            <a:softEdge rad="31750"/>
          </a:effectLst>
        </p:spPr>
        <p:txBody>
          <a:bodyPr wrap="square" rtlCol="0">
            <a:spAutoFit/>
          </a:bodyPr>
          <a:lstStyle/>
          <a:p>
            <a:r>
              <a:rPr lang="en-US" sz="7200" dirty="0" smtClean="0">
                <a:solidFill>
                  <a:srgbClr val="FF0000"/>
                </a:solidFill>
              </a:rPr>
              <a:t>0.82°C</a:t>
            </a:r>
          </a:p>
          <a:p>
            <a:r>
              <a:rPr lang="en-US" sz="4800" dirty="0" smtClean="0">
                <a:solidFill>
                  <a:srgbClr val="FF0000"/>
                </a:solidFill>
              </a:rPr>
              <a:t>(or, 1.5°F)</a:t>
            </a:r>
            <a:endParaRPr lang="en-US" sz="4800" dirty="0">
              <a:solidFill>
                <a:srgbClr val="FF0000"/>
              </a:solidFill>
            </a:endParaRPr>
          </a:p>
        </p:txBody>
      </p:sp>
      <p:sp>
        <p:nvSpPr>
          <p:cNvPr id="6" name="TextBox 5"/>
          <p:cNvSpPr txBox="1"/>
          <p:nvPr/>
        </p:nvSpPr>
        <p:spPr>
          <a:xfrm>
            <a:off x="10420914" y="5735498"/>
            <a:ext cx="1276281" cy="492443"/>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NASA</a:t>
            </a:r>
            <a:endParaRPr lang="en-US" sz="2600" i="1" dirty="0">
              <a:solidFill>
                <a:schemeClr val="bg1"/>
              </a:solidFill>
            </a:endParaRPr>
          </a:p>
        </p:txBody>
      </p:sp>
    </p:spTree>
    <p:extLst>
      <p:ext uri="{BB962C8B-B14F-4D97-AF65-F5344CB8AC3E}">
        <p14:creationId xmlns:p14="http://schemas.microsoft.com/office/powerpoint/2010/main" val="1780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13767" fill="hold"/>
                                        <p:tgtEl>
                                          <p:spTgt spid="9"/>
                                        </p:tgtEl>
                                      </p:cBhvr>
                                    </p:cmd>
                                  </p:childTnLst>
                                </p:cTn>
                              </p:par>
                              <p:par>
                                <p:cTn id="12" presetID="1" presetClass="entr" presetSubtype="0" fill="hold" grpId="0" nodeType="withEffect">
                                  <p:stCondLst>
                                    <p:cond delay="145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9"/>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childTnLst>
        </p:cTn>
      </p:par>
    </p:tnLst>
    <p:bldLst>
      <p:bldP spid="12" grpId="0" animBg="1"/>
      <p:bldP spid="11"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I know what you’re </a:t>
            </a:r>
            <a:r>
              <a:rPr lang="en-US" dirty="0" smtClean="0">
                <a:solidFill>
                  <a:schemeClr val="bg1"/>
                </a:solidFill>
              </a:rPr>
              <a:t>thinking: </a:t>
            </a:r>
            <a:endParaRPr lang="en-US" dirty="0">
              <a:solidFill>
                <a:schemeClr val="bg1"/>
              </a:solidFill>
            </a:endParaRPr>
          </a:p>
        </p:txBody>
      </p:sp>
      <p:sp>
        <p:nvSpPr>
          <p:cNvPr id="3" name="TextBox 2"/>
          <p:cNvSpPr txBox="1"/>
          <p:nvPr/>
        </p:nvSpPr>
        <p:spPr>
          <a:xfrm>
            <a:off x="3119994" y="3218214"/>
            <a:ext cx="5952011" cy="1200329"/>
          </a:xfrm>
          <a:prstGeom prst="rect">
            <a:avLst/>
          </a:prstGeom>
          <a:noFill/>
        </p:spPr>
        <p:txBody>
          <a:bodyPr wrap="square" rtlCol="0">
            <a:spAutoFit/>
          </a:bodyPr>
          <a:lstStyle/>
          <a:p>
            <a:pPr algn="ctr"/>
            <a:r>
              <a:rPr lang="en-US" sz="7200" dirty="0" smtClean="0">
                <a:solidFill>
                  <a:schemeClr val="bg1"/>
                </a:solidFill>
              </a:rPr>
              <a:t>Who cares?</a:t>
            </a:r>
            <a:endParaRPr lang="en-US" sz="7200" dirty="0">
              <a:solidFill>
                <a:schemeClr val="bg1"/>
              </a:solidFill>
            </a:endParaRPr>
          </a:p>
        </p:txBody>
      </p:sp>
    </p:spTree>
    <p:extLst>
      <p:ext uri="{BB962C8B-B14F-4D97-AF65-F5344CB8AC3E}">
        <p14:creationId xmlns:p14="http://schemas.microsoft.com/office/powerpoint/2010/main" val="3785089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
            <a:ext cx="6123184" cy="3444291"/>
            <a:chOff x="208845" y="264286"/>
            <a:chExt cx="5653342" cy="3180005"/>
          </a:xfrm>
        </p:grpSpPr>
        <p:pic>
          <p:nvPicPr>
            <p:cNvPr id="4" name="Picture 3"/>
            <p:cNvPicPr>
              <a:picLocks noChangeAspect="1"/>
            </p:cNvPicPr>
            <p:nvPr/>
          </p:nvPicPr>
          <p:blipFill>
            <a:blip r:embed="rId3"/>
            <a:stretch>
              <a:fillRect/>
            </a:stretch>
          </p:blipFill>
          <p:spPr>
            <a:xfrm>
              <a:off x="208845" y="264286"/>
              <a:ext cx="5653342" cy="3180005"/>
            </a:xfrm>
            <a:prstGeom prst="rect">
              <a:avLst/>
            </a:prstGeom>
            <a:ln>
              <a:solidFill>
                <a:schemeClr val="tx1"/>
              </a:solidFill>
            </a:ln>
          </p:spPr>
        </p:pic>
        <p:sp>
          <p:nvSpPr>
            <p:cNvPr id="7" name="TextBox 6"/>
            <p:cNvSpPr txBox="1"/>
            <p:nvPr/>
          </p:nvSpPr>
          <p:spPr>
            <a:xfrm>
              <a:off x="1706449" y="1448824"/>
              <a:ext cx="259497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Truth</a:t>
              </a:r>
              <a:endParaRPr lang="en-US" sz="4800" i="1" dirty="0">
                <a:solidFill>
                  <a:schemeClr val="bg1"/>
                </a:solidFill>
              </a:endParaRPr>
            </a:p>
          </p:txBody>
        </p:sp>
      </p:grpSp>
      <p:grpSp>
        <p:nvGrpSpPr>
          <p:cNvPr id="17" name="Group 16"/>
          <p:cNvGrpSpPr/>
          <p:nvPr/>
        </p:nvGrpSpPr>
        <p:grpSpPr>
          <a:xfrm>
            <a:off x="0" y="3467933"/>
            <a:ext cx="6068813" cy="3390068"/>
            <a:chOff x="208846" y="3597345"/>
            <a:chExt cx="5653342" cy="3157984"/>
          </a:xfrm>
        </p:grpSpPr>
        <p:pic>
          <p:nvPicPr>
            <p:cNvPr id="14" name="Picture 13"/>
            <p:cNvPicPr>
              <a:picLocks noChangeAspect="1"/>
            </p:cNvPicPr>
            <p:nvPr/>
          </p:nvPicPr>
          <p:blipFill rotWithShape="1">
            <a:blip r:embed="rId4"/>
            <a:srcRect b="15473"/>
            <a:stretch/>
          </p:blipFill>
          <p:spPr>
            <a:xfrm>
              <a:off x="208846" y="3597345"/>
              <a:ext cx="5653342" cy="3157984"/>
            </a:xfrm>
            <a:prstGeom prst="rect">
              <a:avLst/>
            </a:prstGeom>
            <a:ln>
              <a:solidFill>
                <a:schemeClr val="tx1"/>
              </a:solidFill>
            </a:ln>
          </p:spPr>
        </p:pic>
        <p:sp>
          <p:nvSpPr>
            <p:cNvPr id="8" name="TextBox 7"/>
            <p:cNvSpPr txBox="1"/>
            <p:nvPr/>
          </p:nvSpPr>
          <p:spPr>
            <a:xfrm>
              <a:off x="1719867" y="4759860"/>
              <a:ext cx="2618227" cy="774107"/>
            </a:xfrm>
            <a:prstGeom prst="rect">
              <a:avLst/>
            </a:prstGeom>
            <a:solidFill>
              <a:schemeClr val="tx1">
                <a:alpha val="43000"/>
              </a:schemeClr>
            </a:solidFill>
            <a:effectLst>
              <a:softEdge rad="31750"/>
            </a:effectLst>
          </p:spPr>
          <p:txBody>
            <a:bodyPr wrap="square" rtlCol="0">
              <a:spAutoFit/>
            </a:bodyPr>
            <a:lstStyle/>
            <a:p>
              <a:pPr algn="ctr"/>
              <a:r>
                <a:rPr lang="en-US" sz="4800" i="1" smtClean="0">
                  <a:solidFill>
                    <a:schemeClr val="bg1"/>
                  </a:solidFill>
                </a:rPr>
                <a:t>The Myths</a:t>
              </a:r>
              <a:endParaRPr lang="en-US" sz="4800" i="1" dirty="0">
                <a:solidFill>
                  <a:schemeClr val="bg1"/>
                </a:solidFill>
              </a:endParaRPr>
            </a:p>
          </p:txBody>
        </p:sp>
      </p:grpSp>
      <p:grpSp>
        <p:nvGrpSpPr>
          <p:cNvPr id="18" name="Group 17"/>
          <p:cNvGrpSpPr/>
          <p:nvPr/>
        </p:nvGrpSpPr>
        <p:grpSpPr>
          <a:xfrm>
            <a:off x="6068813" y="3439772"/>
            <a:ext cx="6123660" cy="3444559"/>
            <a:chOff x="6270208" y="3619544"/>
            <a:chExt cx="5617669" cy="3159939"/>
          </a:xfrm>
        </p:grpSpPr>
        <p:pic>
          <p:nvPicPr>
            <p:cNvPr id="6" name="Picture 5"/>
            <p:cNvPicPr>
              <a:picLocks noChangeAspect="1"/>
            </p:cNvPicPr>
            <p:nvPr/>
          </p:nvPicPr>
          <p:blipFill rotWithShape="1">
            <a:blip r:embed="rId5"/>
            <a:srcRect b="15900"/>
            <a:stretch/>
          </p:blipFill>
          <p:spPr>
            <a:xfrm>
              <a:off x="6270208" y="3619544"/>
              <a:ext cx="5617669" cy="3159939"/>
            </a:xfrm>
            <a:prstGeom prst="rect">
              <a:avLst/>
            </a:prstGeom>
          </p:spPr>
        </p:pic>
        <p:sp>
          <p:nvSpPr>
            <p:cNvPr id="9" name="TextBox 8"/>
            <p:cNvSpPr txBox="1"/>
            <p:nvPr/>
          </p:nvSpPr>
          <p:spPr>
            <a:xfrm>
              <a:off x="7611514" y="4759860"/>
              <a:ext cx="2984500" cy="762333"/>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Future</a:t>
              </a:r>
              <a:endParaRPr lang="en-US" sz="4800" i="1" dirty="0">
                <a:solidFill>
                  <a:schemeClr val="bg1"/>
                </a:solidFill>
              </a:endParaRPr>
            </a:p>
          </p:txBody>
        </p:sp>
      </p:grpSp>
      <p:grpSp>
        <p:nvGrpSpPr>
          <p:cNvPr id="16" name="Group 15"/>
          <p:cNvGrpSpPr/>
          <p:nvPr/>
        </p:nvGrpSpPr>
        <p:grpSpPr>
          <a:xfrm>
            <a:off x="6068813" y="0"/>
            <a:ext cx="6123188" cy="3444292"/>
            <a:chOff x="6294931" y="284354"/>
            <a:chExt cx="5617669" cy="3159938"/>
          </a:xfrm>
        </p:grpSpPr>
        <p:pic>
          <p:nvPicPr>
            <p:cNvPr id="12" name="Picture 11"/>
            <p:cNvPicPr>
              <a:picLocks noChangeAspect="1"/>
            </p:cNvPicPr>
            <p:nvPr/>
          </p:nvPicPr>
          <p:blipFill rotWithShape="1">
            <a:blip r:embed="rId6"/>
            <a:srcRect b="15823"/>
            <a:stretch/>
          </p:blipFill>
          <p:spPr>
            <a:xfrm>
              <a:off x="6294931" y="284354"/>
              <a:ext cx="5617669" cy="3159938"/>
            </a:xfrm>
            <a:prstGeom prst="rect">
              <a:avLst/>
            </a:prstGeom>
            <a:solidFill>
              <a:schemeClr val="tx1"/>
            </a:solidFill>
            <a:ln>
              <a:solidFill>
                <a:schemeClr val="tx1"/>
              </a:solidFill>
            </a:ln>
          </p:spPr>
        </p:pic>
        <p:sp>
          <p:nvSpPr>
            <p:cNvPr id="13" name="TextBox 12"/>
            <p:cNvSpPr txBox="1"/>
            <p:nvPr/>
          </p:nvSpPr>
          <p:spPr>
            <a:xfrm>
              <a:off x="6550180" y="1448824"/>
              <a:ext cx="510716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Consequences</a:t>
              </a:r>
              <a:endParaRPr lang="en-US" sz="4800" i="1" dirty="0">
                <a:solidFill>
                  <a:schemeClr val="bg1"/>
                </a:solidFill>
              </a:endParaRPr>
            </a:p>
          </p:txBody>
        </p:sp>
      </p:grpSp>
      <p:sp>
        <p:nvSpPr>
          <p:cNvPr id="2" name="Rectangle 1"/>
          <p:cNvSpPr/>
          <p:nvPr/>
        </p:nvSpPr>
        <p:spPr>
          <a:xfrm>
            <a:off x="6068341" y="0"/>
            <a:ext cx="6123660"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62470" y="3439772"/>
            <a:ext cx="6123660"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95" y="3439772"/>
            <a:ext cx="6056942" cy="34182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137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
            <a:ext cx="6123184" cy="3444291"/>
            <a:chOff x="208845" y="264286"/>
            <a:chExt cx="5653342" cy="3180005"/>
          </a:xfrm>
        </p:grpSpPr>
        <p:pic>
          <p:nvPicPr>
            <p:cNvPr id="4" name="Picture 3"/>
            <p:cNvPicPr>
              <a:picLocks noChangeAspect="1"/>
            </p:cNvPicPr>
            <p:nvPr/>
          </p:nvPicPr>
          <p:blipFill>
            <a:blip r:embed="rId3"/>
            <a:stretch>
              <a:fillRect/>
            </a:stretch>
          </p:blipFill>
          <p:spPr>
            <a:xfrm>
              <a:off x="208845" y="264286"/>
              <a:ext cx="5653342" cy="3180005"/>
            </a:xfrm>
            <a:prstGeom prst="rect">
              <a:avLst/>
            </a:prstGeom>
            <a:ln>
              <a:solidFill>
                <a:schemeClr val="tx1"/>
              </a:solidFill>
            </a:ln>
          </p:spPr>
        </p:pic>
        <p:sp>
          <p:nvSpPr>
            <p:cNvPr id="7" name="TextBox 6"/>
            <p:cNvSpPr txBox="1"/>
            <p:nvPr/>
          </p:nvSpPr>
          <p:spPr>
            <a:xfrm>
              <a:off x="1706449" y="1448824"/>
              <a:ext cx="259497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Truth</a:t>
              </a:r>
              <a:endParaRPr lang="en-US" sz="4800" i="1" dirty="0">
                <a:solidFill>
                  <a:schemeClr val="bg1"/>
                </a:solidFill>
              </a:endParaRPr>
            </a:p>
          </p:txBody>
        </p:sp>
      </p:grpSp>
      <p:grpSp>
        <p:nvGrpSpPr>
          <p:cNvPr id="17" name="Group 16"/>
          <p:cNvGrpSpPr/>
          <p:nvPr/>
        </p:nvGrpSpPr>
        <p:grpSpPr>
          <a:xfrm>
            <a:off x="0" y="3467933"/>
            <a:ext cx="6068813" cy="3390068"/>
            <a:chOff x="208846" y="3597345"/>
            <a:chExt cx="5653342" cy="3157984"/>
          </a:xfrm>
        </p:grpSpPr>
        <p:pic>
          <p:nvPicPr>
            <p:cNvPr id="14" name="Picture 13"/>
            <p:cNvPicPr>
              <a:picLocks noChangeAspect="1"/>
            </p:cNvPicPr>
            <p:nvPr/>
          </p:nvPicPr>
          <p:blipFill rotWithShape="1">
            <a:blip r:embed="rId4"/>
            <a:srcRect b="15473"/>
            <a:stretch/>
          </p:blipFill>
          <p:spPr>
            <a:xfrm>
              <a:off x="208846" y="3597345"/>
              <a:ext cx="5653342" cy="3157984"/>
            </a:xfrm>
            <a:prstGeom prst="rect">
              <a:avLst/>
            </a:prstGeom>
            <a:ln>
              <a:solidFill>
                <a:schemeClr val="tx1"/>
              </a:solidFill>
            </a:ln>
          </p:spPr>
        </p:pic>
        <p:sp>
          <p:nvSpPr>
            <p:cNvPr id="8" name="TextBox 7"/>
            <p:cNvSpPr txBox="1"/>
            <p:nvPr/>
          </p:nvSpPr>
          <p:spPr>
            <a:xfrm>
              <a:off x="1718964" y="4728879"/>
              <a:ext cx="2618227" cy="77410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Myths</a:t>
              </a:r>
              <a:endParaRPr lang="en-US" sz="4800" i="1" dirty="0">
                <a:solidFill>
                  <a:schemeClr val="bg1"/>
                </a:solidFill>
              </a:endParaRPr>
            </a:p>
          </p:txBody>
        </p:sp>
      </p:grpSp>
      <p:grpSp>
        <p:nvGrpSpPr>
          <p:cNvPr id="18" name="Group 17"/>
          <p:cNvGrpSpPr/>
          <p:nvPr/>
        </p:nvGrpSpPr>
        <p:grpSpPr>
          <a:xfrm>
            <a:off x="6068813" y="3467664"/>
            <a:ext cx="6123660" cy="3416667"/>
            <a:chOff x="6270208" y="3645378"/>
            <a:chExt cx="5617669" cy="3134105"/>
          </a:xfrm>
        </p:grpSpPr>
        <p:pic>
          <p:nvPicPr>
            <p:cNvPr id="6" name="Picture 5"/>
            <p:cNvPicPr>
              <a:picLocks noChangeAspect="1"/>
            </p:cNvPicPr>
            <p:nvPr/>
          </p:nvPicPr>
          <p:blipFill rotWithShape="1">
            <a:blip r:embed="rId5"/>
            <a:srcRect b="15900"/>
            <a:stretch/>
          </p:blipFill>
          <p:spPr>
            <a:xfrm>
              <a:off x="6270208" y="3645378"/>
              <a:ext cx="5617669" cy="3134105"/>
            </a:xfrm>
            <a:prstGeom prst="rect">
              <a:avLst/>
            </a:prstGeom>
          </p:spPr>
        </p:pic>
        <p:sp>
          <p:nvSpPr>
            <p:cNvPr id="9" name="TextBox 8"/>
            <p:cNvSpPr txBox="1"/>
            <p:nvPr/>
          </p:nvSpPr>
          <p:spPr>
            <a:xfrm>
              <a:off x="7611514" y="4759860"/>
              <a:ext cx="2984500" cy="762333"/>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Future</a:t>
              </a:r>
              <a:endParaRPr lang="en-US" sz="4800" i="1" dirty="0">
                <a:solidFill>
                  <a:schemeClr val="bg1"/>
                </a:solidFill>
              </a:endParaRPr>
            </a:p>
          </p:txBody>
        </p:sp>
      </p:grpSp>
      <p:grpSp>
        <p:nvGrpSpPr>
          <p:cNvPr id="16" name="Group 15"/>
          <p:cNvGrpSpPr/>
          <p:nvPr/>
        </p:nvGrpSpPr>
        <p:grpSpPr>
          <a:xfrm>
            <a:off x="6068813" y="0"/>
            <a:ext cx="6123188" cy="3467664"/>
            <a:chOff x="6294931" y="284354"/>
            <a:chExt cx="5617669" cy="3181380"/>
          </a:xfrm>
        </p:grpSpPr>
        <p:pic>
          <p:nvPicPr>
            <p:cNvPr id="12" name="Picture 11"/>
            <p:cNvPicPr>
              <a:picLocks noChangeAspect="1"/>
            </p:cNvPicPr>
            <p:nvPr/>
          </p:nvPicPr>
          <p:blipFill rotWithShape="1">
            <a:blip r:embed="rId6"/>
            <a:srcRect b="15823"/>
            <a:stretch/>
          </p:blipFill>
          <p:spPr>
            <a:xfrm>
              <a:off x="6294931" y="284354"/>
              <a:ext cx="5617669" cy="3181380"/>
            </a:xfrm>
            <a:prstGeom prst="rect">
              <a:avLst/>
            </a:prstGeom>
            <a:solidFill>
              <a:schemeClr val="tx1"/>
            </a:solidFill>
            <a:ln>
              <a:solidFill>
                <a:schemeClr val="tx1"/>
              </a:solidFill>
            </a:ln>
          </p:spPr>
        </p:pic>
        <p:sp>
          <p:nvSpPr>
            <p:cNvPr id="13" name="TextBox 12"/>
            <p:cNvSpPr txBox="1"/>
            <p:nvPr/>
          </p:nvSpPr>
          <p:spPr>
            <a:xfrm>
              <a:off x="6550180" y="1448824"/>
              <a:ext cx="510716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Consequences</a:t>
              </a:r>
              <a:endParaRPr lang="en-US" sz="4800" i="1" dirty="0">
                <a:solidFill>
                  <a:schemeClr val="bg1"/>
                </a:solidFill>
              </a:endParaRPr>
            </a:p>
          </p:txBody>
        </p:sp>
      </p:grpSp>
      <p:sp>
        <p:nvSpPr>
          <p:cNvPr id="2" name="Rectangle 1"/>
          <p:cNvSpPr/>
          <p:nvPr/>
        </p:nvSpPr>
        <p:spPr>
          <a:xfrm>
            <a:off x="-9497" y="25903"/>
            <a:ext cx="6071834"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62337" y="3467664"/>
            <a:ext cx="6129663" cy="34163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497" y="3439772"/>
            <a:ext cx="6071834"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90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a:off x="194" y="0"/>
            <a:ext cx="7290488" cy="6858000"/>
            <a:chOff x="194" y="0"/>
            <a:chExt cx="7290488" cy="6858000"/>
          </a:xfrm>
        </p:grpSpPr>
        <p:pic>
          <p:nvPicPr>
            <p:cNvPr id="7" name="Picture 6"/>
            <p:cNvPicPr>
              <a:picLocks noChangeAspect="1"/>
            </p:cNvPicPr>
            <p:nvPr/>
          </p:nvPicPr>
          <p:blipFill rotWithShape="1">
            <a:blip r:embed="rId3"/>
            <a:srcRect l="23882" r="16244"/>
            <a:stretch/>
          </p:blipFill>
          <p:spPr>
            <a:xfrm>
              <a:off x="194" y="0"/>
              <a:ext cx="7290488" cy="6858000"/>
            </a:xfrm>
            <a:prstGeom prst="rect">
              <a:avLst/>
            </a:prstGeom>
          </p:spPr>
        </p:pic>
        <p:sp>
          <p:nvSpPr>
            <p:cNvPr id="9" name="TextBox 8"/>
            <p:cNvSpPr txBox="1"/>
            <p:nvPr/>
          </p:nvSpPr>
          <p:spPr>
            <a:xfrm>
              <a:off x="578249" y="5050997"/>
              <a:ext cx="1916044" cy="892552"/>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Wildfires in California</a:t>
              </a:r>
              <a:endParaRPr lang="en-US" sz="2600" i="1" dirty="0">
                <a:solidFill>
                  <a:schemeClr val="bg1"/>
                </a:solidFill>
              </a:endParaRPr>
            </a:p>
          </p:txBody>
        </p:sp>
      </p:grpSp>
      <p:grpSp>
        <p:nvGrpSpPr>
          <p:cNvPr id="4" name="Group 3"/>
          <p:cNvGrpSpPr/>
          <p:nvPr/>
        </p:nvGrpSpPr>
        <p:grpSpPr>
          <a:xfrm>
            <a:off x="3298750" y="0"/>
            <a:ext cx="8428707" cy="6858001"/>
            <a:chOff x="3298750" y="0"/>
            <a:chExt cx="8428707" cy="6858001"/>
          </a:xfrm>
        </p:grpSpPr>
        <p:pic>
          <p:nvPicPr>
            <p:cNvPr id="19458" name="Picture 2" descr="Image result for midwest floods 2019"/>
            <p:cNvPicPr>
              <a:picLocks noChangeAspect="1" noChangeArrowheads="1"/>
            </p:cNvPicPr>
            <p:nvPr/>
          </p:nvPicPr>
          <p:blipFill rotWithShape="1">
            <a:blip r:embed="rId4">
              <a:extLst>
                <a:ext uri="{28A0092B-C50C-407E-A947-70E740481C1C}">
                  <a14:useLocalDpi xmlns:a14="http://schemas.microsoft.com/office/drawing/2010/main" val="0"/>
                </a:ext>
              </a:extLst>
            </a:blip>
            <a:srcRect r="17844"/>
            <a:stretch/>
          </p:blipFill>
          <p:spPr bwMode="auto">
            <a:xfrm>
              <a:off x="3298750" y="0"/>
              <a:ext cx="8428707" cy="68580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771419" y="5075660"/>
              <a:ext cx="2101806" cy="892552"/>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Flooding in the Midwest</a:t>
              </a:r>
              <a:endParaRPr lang="en-US" sz="2600" i="1" dirty="0">
                <a:solidFill>
                  <a:schemeClr val="bg1"/>
                </a:solidFill>
              </a:endParaRPr>
            </a:p>
          </p:txBody>
        </p:sp>
      </p:grpSp>
      <p:grpSp>
        <p:nvGrpSpPr>
          <p:cNvPr id="8" name="Group 7"/>
          <p:cNvGrpSpPr/>
          <p:nvPr/>
        </p:nvGrpSpPr>
        <p:grpSpPr>
          <a:xfrm>
            <a:off x="6345894" y="1"/>
            <a:ext cx="5854232" cy="6858000"/>
            <a:chOff x="6345894" y="1"/>
            <a:chExt cx="5854232" cy="6858000"/>
          </a:xfrm>
        </p:grpSpPr>
        <p:pic>
          <p:nvPicPr>
            <p:cNvPr id="6" name="Picture 5"/>
            <p:cNvPicPr>
              <a:picLocks noChangeAspect="1"/>
            </p:cNvPicPr>
            <p:nvPr/>
          </p:nvPicPr>
          <p:blipFill rotWithShape="1">
            <a:blip r:embed="rId5"/>
            <a:srcRect r="42752"/>
            <a:stretch/>
          </p:blipFill>
          <p:spPr>
            <a:xfrm>
              <a:off x="6345894" y="1"/>
              <a:ext cx="5854232" cy="6858000"/>
            </a:xfrm>
            <a:prstGeom prst="rect">
              <a:avLst/>
            </a:prstGeom>
          </p:spPr>
        </p:pic>
        <p:sp>
          <p:nvSpPr>
            <p:cNvPr id="14" name="TextBox 13"/>
            <p:cNvSpPr txBox="1"/>
            <p:nvPr/>
          </p:nvSpPr>
          <p:spPr>
            <a:xfrm>
              <a:off x="6818563" y="5050997"/>
              <a:ext cx="2101806" cy="892552"/>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Hurricanes on the East Coast</a:t>
              </a:r>
              <a:endParaRPr lang="en-US" sz="2600" i="1" dirty="0">
                <a:solidFill>
                  <a:schemeClr val="bg1"/>
                </a:solidFill>
              </a:endParaRPr>
            </a:p>
          </p:txBody>
        </p:sp>
      </p:grpSp>
      <p:sp>
        <p:nvSpPr>
          <p:cNvPr id="12" name="Rectangle 11"/>
          <p:cNvSpPr/>
          <p:nvPr/>
        </p:nvSpPr>
        <p:spPr>
          <a:xfrm>
            <a:off x="-194" y="365125"/>
            <a:ext cx="12192000" cy="132556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a:effectLst>
            <a:softEdge rad="31750"/>
          </a:effectLst>
        </p:spPr>
        <p:txBody>
          <a:bodyPr>
            <a:normAutofit/>
          </a:bodyPr>
          <a:lstStyle/>
          <a:p>
            <a:r>
              <a:rPr lang="en-US" dirty="0" smtClean="0">
                <a:solidFill>
                  <a:schemeClr val="bg1"/>
                </a:solidFill>
              </a:rPr>
              <a:t>Climate change already affects us.</a:t>
            </a:r>
            <a:endParaRPr lang="en-US" dirty="0">
              <a:solidFill>
                <a:schemeClr val="bg1"/>
              </a:solidFill>
            </a:endParaRPr>
          </a:p>
        </p:txBody>
      </p:sp>
    </p:spTree>
    <p:extLst>
      <p:ext uri="{BB962C8B-B14F-4D97-AF65-F5344CB8AC3E}">
        <p14:creationId xmlns:p14="http://schemas.microsoft.com/office/powerpoint/2010/main" val="91483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2752931" y="0"/>
            <a:ext cx="6863937" cy="6863937"/>
          </a:xfrm>
          <a:prstGeom prst="rect">
            <a:avLst/>
          </a:prstGeom>
          <a:solidFill>
            <a:schemeClr val="bg1"/>
          </a:solidFill>
        </p:spPr>
      </p:pic>
      <p:sp>
        <p:nvSpPr>
          <p:cNvPr id="2" name="Rectangle 1"/>
          <p:cNvSpPr/>
          <p:nvPr/>
        </p:nvSpPr>
        <p:spPr>
          <a:xfrm>
            <a:off x="1" y="1"/>
            <a:ext cx="121920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68796"/>
            <a:ext cx="11150600" cy="6186384"/>
          </a:xfrm>
        </p:spPr>
        <p:txBody>
          <a:bodyPr>
            <a:noAutofit/>
          </a:bodyPr>
          <a:lstStyle/>
          <a:p>
            <a:pPr marL="0" indent="0">
              <a:buNone/>
            </a:pPr>
            <a:r>
              <a:rPr lang="en-US" sz="4800" dirty="0" smtClean="0"/>
              <a:t>Please take out your phones.</a:t>
            </a:r>
          </a:p>
          <a:p>
            <a:pPr marL="0" indent="0">
              <a:buNone/>
            </a:pPr>
            <a:endParaRPr lang="en-US" sz="4800" dirty="0" smtClean="0"/>
          </a:p>
          <a:p>
            <a:pPr marL="0" indent="0">
              <a:buNone/>
            </a:pPr>
            <a:r>
              <a:rPr lang="en-US" sz="4800" dirty="0" smtClean="0"/>
              <a:t>Go to </a:t>
            </a:r>
            <a:r>
              <a:rPr lang="en-US" sz="4800" dirty="0" smtClean="0">
                <a:hlinkClick r:id="rId6"/>
              </a:rPr>
              <a:t>www.TinyURL.com/ClimateSurveyA</a:t>
            </a:r>
            <a:r>
              <a:rPr lang="en-US" sz="4800" dirty="0" smtClean="0"/>
              <a:t>.</a:t>
            </a:r>
          </a:p>
          <a:p>
            <a:pPr marL="0" indent="0">
              <a:buNone/>
            </a:pPr>
            <a:endParaRPr lang="en-US" sz="4800" dirty="0" smtClean="0"/>
          </a:p>
          <a:p>
            <a:pPr marL="0" indent="0">
              <a:buNone/>
            </a:pPr>
            <a:r>
              <a:rPr lang="en-US" sz="4800" dirty="0" smtClean="0"/>
              <a:t>Fill out the survey </a:t>
            </a:r>
          </a:p>
          <a:p>
            <a:pPr marL="0" indent="0">
              <a:buNone/>
            </a:pPr>
            <a:r>
              <a:rPr lang="en-US" sz="4800" dirty="0" smtClean="0"/>
              <a:t>(only if you feel comfortable doing so).</a:t>
            </a:r>
          </a:p>
          <a:p>
            <a:pPr marL="0" indent="0">
              <a:buNone/>
            </a:pPr>
            <a:endParaRPr lang="en-US" sz="4800" dirty="0"/>
          </a:p>
          <a:p>
            <a:pPr marL="0" indent="0">
              <a:buNone/>
            </a:pPr>
            <a:r>
              <a:rPr lang="en-US" sz="4800" dirty="0" smtClean="0"/>
              <a:t>[Presenter’s name: Brandon Leshchinskiy]</a:t>
            </a:r>
            <a:endParaRPr lang="en-US" sz="4800" dirty="0"/>
          </a:p>
        </p:txBody>
      </p:sp>
      <p:pic>
        <p:nvPicPr>
          <p:cNvPr id="6" name="naked-memories_by_assaf-ayalon_Artlist">
            <a:hlinkClick r:id="" action="ppaction://media"/>
          </p:cNvPr>
          <p:cNvPicPr>
            <a:picLocks noChangeAspect="1"/>
          </p:cNvPicPr>
          <p:nvPr>
            <a:audioFile r:link="rId2"/>
            <p:extLst>
              <p:ext uri="{DAA4B4D4-6D71-4841-9C94-3DE7FCFB9230}">
                <p14:media xmlns:p14="http://schemas.microsoft.com/office/powerpoint/2010/main" r:embed="rId1">
                  <p14:fade in="2000" out="1000"/>
                </p14:media>
              </p:ext>
            </p:extLst>
          </p:nvPr>
        </p:nvPicPr>
        <p:blipFill>
          <a:blip r:embed="rId7"/>
          <a:stretch>
            <a:fillRect/>
          </a:stretch>
        </p:blipFill>
        <p:spPr>
          <a:xfrm>
            <a:off x="10937752" y="605641"/>
            <a:ext cx="460170" cy="460170"/>
          </a:xfrm>
          <a:prstGeom prst="rect">
            <a:avLst/>
          </a:prstGeom>
        </p:spPr>
      </p:pic>
    </p:spTree>
    <p:extLst>
      <p:ext uri="{BB962C8B-B14F-4D97-AF65-F5344CB8AC3E}">
        <p14:creationId xmlns:p14="http://schemas.microsoft.com/office/powerpoint/2010/main" val="69569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46216" y="1395349"/>
            <a:ext cx="8899568" cy="5462651"/>
            <a:chOff x="1376548" y="1710050"/>
            <a:chExt cx="8377197" cy="5142014"/>
          </a:xfrm>
        </p:grpSpPr>
        <p:grpSp>
          <p:nvGrpSpPr>
            <p:cNvPr id="6" name="Group 5"/>
            <p:cNvGrpSpPr/>
            <p:nvPr/>
          </p:nvGrpSpPr>
          <p:grpSpPr>
            <a:xfrm>
              <a:off x="1376548" y="1710050"/>
              <a:ext cx="8287772" cy="5142014"/>
              <a:chOff x="1376548" y="1781300"/>
              <a:chExt cx="8287772" cy="5142014"/>
            </a:xfrm>
          </p:grpSpPr>
          <p:pic>
            <p:nvPicPr>
              <p:cNvPr id="4" name="Picture 3"/>
              <p:cNvPicPr>
                <a:picLocks noChangeAspect="1"/>
              </p:cNvPicPr>
              <p:nvPr/>
            </p:nvPicPr>
            <p:blipFill rotWithShape="1">
              <a:blip r:embed="rId3"/>
              <a:srcRect t="16210" r="16934" b="-1078"/>
              <a:stretch/>
            </p:blipFill>
            <p:spPr>
              <a:xfrm>
                <a:off x="1376548" y="1781300"/>
                <a:ext cx="8287772" cy="5142014"/>
              </a:xfrm>
              <a:prstGeom prst="rect">
                <a:avLst/>
              </a:prstGeom>
            </p:spPr>
          </p:pic>
          <p:sp>
            <p:nvSpPr>
              <p:cNvPr id="5" name="TextBox 4"/>
              <p:cNvSpPr txBox="1"/>
              <p:nvPr/>
            </p:nvSpPr>
            <p:spPr>
              <a:xfrm>
                <a:off x="2785422" y="2759402"/>
                <a:ext cx="3491410" cy="1013989"/>
              </a:xfrm>
              <a:prstGeom prst="rect">
                <a:avLst/>
              </a:prstGeom>
              <a:solidFill>
                <a:schemeClr val="tx1">
                  <a:alpha val="43000"/>
                </a:schemeClr>
              </a:solidFill>
              <a:effectLst>
                <a:softEdge rad="31750"/>
              </a:effectLst>
            </p:spPr>
            <p:txBody>
              <a:bodyPr wrap="square" rtlCol="0">
                <a:spAutoFit/>
              </a:bodyPr>
              <a:lstStyle/>
              <a:p>
                <a:pPr algn="ctr"/>
                <a:r>
                  <a:rPr lang="en-US" sz="3200" i="1" dirty="0" smtClean="0">
                    <a:solidFill>
                      <a:schemeClr val="bg1"/>
                    </a:solidFill>
                  </a:rPr>
                  <a:t>Recorded natural disasters per year</a:t>
                </a:r>
                <a:endParaRPr lang="en-US" sz="3200" i="1" dirty="0">
                  <a:solidFill>
                    <a:schemeClr val="bg1"/>
                  </a:solidFill>
                </a:endParaRPr>
              </a:p>
            </p:txBody>
          </p:sp>
        </p:grpSp>
        <p:sp>
          <p:nvSpPr>
            <p:cNvPr id="7" name="Rectangle 6"/>
            <p:cNvSpPr/>
            <p:nvPr/>
          </p:nvSpPr>
          <p:spPr>
            <a:xfrm>
              <a:off x="9488383" y="2688152"/>
              <a:ext cx="265362" cy="411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sz="4000" dirty="0"/>
              <a:t>Heatwaves, floods, and other disasters </a:t>
            </a:r>
            <a:r>
              <a:rPr lang="en-US" sz="4000" dirty="0" smtClean="0"/>
              <a:t/>
            </a:r>
            <a:br>
              <a:rPr lang="en-US" sz="4000" dirty="0" smtClean="0"/>
            </a:br>
            <a:r>
              <a:rPr lang="en-US" sz="4000" dirty="0" smtClean="0"/>
              <a:t>are </a:t>
            </a:r>
            <a:r>
              <a:rPr lang="en-US" sz="4000" dirty="0"/>
              <a:t>becoming more frequent. </a:t>
            </a:r>
          </a:p>
        </p:txBody>
      </p:sp>
      <p:sp>
        <p:nvSpPr>
          <p:cNvPr id="9" name="TextBox 8"/>
          <p:cNvSpPr txBox="1"/>
          <p:nvPr/>
        </p:nvSpPr>
        <p:spPr>
          <a:xfrm>
            <a:off x="7869208" y="5557369"/>
            <a:ext cx="2581575" cy="461665"/>
          </a:xfrm>
          <a:prstGeom prst="rect">
            <a:avLst/>
          </a:prstGeom>
          <a:solidFill>
            <a:schemeClr val="tx1">
              <a:alpha val="43000"/>
            </a:schemeClr>
          </a:solidFill>
          <a:effectLst>
            <a:softEdge rad="31750"/>
          </a:effectLst>
        </p:spPr>
        <p:txBody>
          <a:bodyPr wrap="square" rtlCol="0">
            <a:spAutoFit/>
          </a:bodyPr>
          <a:lstStyle/>
          <a:p>
            <a:pPr algn="ctr"/>
            <a:r>
              <a:rPr lang="en-US" sz="2400" i="1" dirty="0" smtClean="0">
                <a:solidFill>
                  <a:schemeClr val="bg1"/>
                </a:solidFill>
              </a:rPr>
              <a:t>EM-DAT Database</a:t>
            </a:r>
            <a:endParaRPr lang="en-US" sz="2400" i="1" dirty="0">
              <a:solidFill>
                <a:schemeClr val="bg1"/>
              </a:solidFill>
            </a:endParaRPr>
          </a:p>
        </p:txBody>
      </p:sp>
    </p:spTree>
    <p:extLst>
      <p:ext uri="{BB962C8B-B14F-4D97-AF65-F5344CB8AC3E}">
        <p14:creationId xmlns:p14="http://schemas.microsoft.com/office/powerpoint/2010/main" val="352267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 y="-297"/>
            <a:ext cx="12193057" cy="6858594"/>
          </a:xfrm>
          <a:prstGeom prst="rect">
            <a:avLst/>
          </a:prstGeom>
        </p:spPr>
      </p:pic>
      <p:sp>
        <p:nvSpPr>
          <p:cNvPr id="2" name="Title 1"/>
          <p:cNvSpPr>
            <a:spLocks noGrp="1"/>
          </p:cNvSpPr>
          <p:nvPr>
            <p:ph type="title"/>
          </p:nvPr>
        </p:nvSpPr>
        <p:spPr>
          <a:solidFill>
            <a:schemeClr val="bg1">
              <a:alpha val="75000"/>
            </a:schemeClr>
          </a:solidFill>
          <a:effectLst>
            <a:softEdge rad="31750"/>
          </a:effectLst>
        </p:spPr>
        <p:txBody>
          <a:bodyPr>
            <a:normAutofit fontScale="90000"/>
          </a:bodyPr>
          <a:lstStyle/>
          <a:p>
            <a:r>
              <a:rPr lang="en-US" dirty="0" smtClean="0"/>
              <a:t>In Boston, the city is planning sea walls because of more intense and frequent flooding.</a:t>
            </a:r>
            <a:endParaRPr lang="en-US" dirty="0"/>
          </a:p>
        </p:txBody>
      </p:sp>
    </p:spTree>
    <p:extLst>
      <p:ext uri="{BB962C8B-B14F-4D97-AF65-F5344CB8AC3E}">
        <p14:creationId xmlns:p14="http://schemas.microsoft.com/office/powerpoint/2010/main" val="25299244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12501" cy="1325563"/>
          </a:xfrm>
        </p:spPr>
        <p:txBody>
          <a:bodyPr>
            <a:normAutofit fontScale="90000"/>
          </a:bodyPr>
          <a:lstStyle/>
          <a:p>
            <a:r>
              <a:rPr lang="en-US" dirty="0" smtClean="0"/>
              <a:t>Cities must spend your parents’ tax money on climate adaptations instead of schools, transit, and hospitals.</a:t>
            </a:r>
            <a:endParaRPr lang="en-US" dirty="0"/>
          </a:p>
        </p:txBody>
      </p:sp>
      <p:pic>
        <p:nvPicPr>
          <p:cNvPr id="3" name="Picture 2"/>
          <p:cNvPicPr>
            <a:picLocks noChangeAspect="1"/>
          </p:cNvPicPr>
          <p:nvPr/>
        </p:nvPicPr>
        <p:blipFill rotWithShape="1">
          <a:blip r:embed="rId3"/>
          <a:srcRect l="6778" r="30375"/>
          <a:stretch/>
        </p:blipFill>
        <p:spPr>
          <a:xfrm>
            <a:off x="838199" y="2102581"/>
            <a:ext cx="3571102" cy="4119558"/>
          </a:xfrm>
          <a:prstGeom prst="rect">
            <a:avLst/>
          </a:prstGeom>
          <a:ln>
            <a:solidFill>
              <a:schemeClr val="tx1"/>
            </a:solidFill>
          </a:ln>
        </p:spPr>
      </p:pic>
      <p:pic>
        <p:nvPicPr>
          <p:cNvPr id="4" name="Picture 3"/>
          <p:cNvPicPr>
            <a:picLocks noChangeAspect="1"/>
          </p:cNvPicPr>
          <p:nvPr/>
        </p:nvPicPr>
        <p:blipFill rotWithShape="1">
          <a:blip r:embed="rId4"/>
          <a:srcRect l="29724" r="6949"/>
          <a:stretch/>
        </p:blipFill>
        <p:spPr>
          <a:xfrm>
            <a:off x="4869849" y="2102581"/>
            <a:ext cx="3917093" cy="4119558"/>
          </a:xfrm>
          <a:prstGeom prst="rect">
            <a:avLst/>
          </a:prstGeom>
          <a:ln>
            <a:solidFill>
              <a:schemeClr val="tx1"/>
            </a:solidFill>
          </a:ln>
        </p:spPr>
      </p:pic>
      <p:pic>
        <p:nvPicPr>
          <p:cNvPr id="5" name="Picture 4"/>
          <p:cNvPicPr>
            <a:picLocks noChangeAspect="1"/>
          </p:cNvPicPr>
          <p:nvPr/>
        </p:nvPicPr>
        <p:blipFill rotWithShape="1">
          <a:blip r:embed="rId5"/>
          <a:srcRect l="18096" r="40585"/>
          <a:stretch/>
        </p:blipFill>
        <p:spPr>
          <a:xfrm>
            <a:off x="9247490" y="2102581"/>
            <a:ext cx="2553212" cy="4119558"/>
          </a:xfrm>
          <a:prstGeom prst="rect">
            <a:avLst/>
          </a:prstGeom>
          <a:ln>
            <a:solidFill>
              <a:schemeClr val="tx1"/>
            </a:solidFill>
          </a:ln>
        </p:spPr>
      </p:pic>
    </p:spTree>
    <p:extLst>
      <p:ext uri="{BB962C8B-B14F-4D97-AF65-F5344CB8AC3E}">
        <p14:creationId xmlns:p14="http://schemas.microsoft.com/office/powerpoint/2010/main" val="19213704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8604"/>
          <a:stretch/>
        </p:blipFill>
        <p:spPr>
          <a:xfrm>
            <a:off x="0" y="-2"/>
            <a:ext cx="12192000" cy="6858001"/>
          </a:xfrm>
          <a:prstGeom prst="rect">
            <a:avLst/>
          </a:prstGeom>
        </p:spPr>
      </p:pic>
      <p:sp>
        <p:nvSpPr>
          <p:cNvPr id="2" name="Title 1"/>
          <p:cNvSpPr>
            <a:spLocks noGrp="1"/>
          </p:cNvSpPr>
          <p:nvPr>
            <p:ph type="title"/>
          </p:nvPr>
        </p:nvSpPr>
        <p:spPr>
          <a:xfrm>
            <a:off x="838199" y="365125"/>
            <a:ext cx="10882745" cy="1325563"/>
          </a:xfrm>
          <a:solidFill>
            <a:schemeClr val="bg1">
              <a:alpha val="80000"/>
            </a:schemeClr>
          </a:solidFill>
        </p:spPr>
        <p:txBody>
          <a:bodyPr>
            <a:normAutofit/>
          </a:bodyPr>
          <a:lstStyle/>
          <a:p>
            <a:r>
              <a:rPr lang="en-US" sz="4000" dirty="0" smtClean="0"/>
              <a:t>Unusual weather also affects food. </a:t>
            </a:r>
            <a:br>
              <a:rPr lang="en-US" sz="4000" dirty="0" smtClean="0"/>
            </a:br>
            <a:r>
              <a:rPr lang="en-US" sz="4000" dirty="0" smtClean="0"/>
              <a:t>By 2030, a drought could double the price of corn.*</a:t>
            </a:r>
            <a:endParaRPr lang="en-US" sz="4000" dirty="0"/>
          </a:p>
        </p:txBody>
      </p:sp>
      <p:sp>
        <p:nvSpPr>
          <p:cNvPr id="10" name="Title 1"/>
          <p:cNvSpPr txBox="1">
            <a:spLocks/>
          </p:cNvSpPr>
          <p:nvPr/>
        </p:nvSpPr>
        <p:spPr>
          <a:xfrm>
            <a:off x="838198" y="5372100"/>
            <a:ext cx="10882745" cy="941388"/>
          </a:xfrm>
          <a:prstGeom prst="rect">
            <a:avLst/>
          </a:prstGeom>
          <a:solidFill>
            <a:schemeClr val="bg1">
              <a:alpha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smtClean="0"/>
              <a:t>*Even if you don’t eat corn, you might like chicken and fish, which are raised on corn feed. Or maybe you eat high fructose </a:t>
            </a:r>
            <a:r>
              <a:rPr lang="en-US" sz="2600" b="1" i="1" dirty="0" smtClean="0"/>
              <a:t>corn</a:t>
            </a:r>
            <a:r>
              <a:rPr lang="en-US" sz="2600" dirty="0" smtClean="0"/>
              <a:t> syrup in cereal or bread.</a:t>
            </a:r>
            <a:endParaRPr lang="en-US" sz="2600" dirty="0"/>
          </a:p>
        </p:txBody>
      </p:sp>
      <p:sp>
        <p:nvSpPr>
          <p:cNvPr id="11" name="Title 1"/>
          <p:cNvSpPr txBox="1">
            <a:spLocks/>
          </p:cNvSpPr>
          <p:nvPr/>
        </p:nvSpPr>
        <p:spPr>
          <a:xfrm>
            <a:off x="838198" y="1690688"/>
            <a:ext cx="10882745" cy="3681412"/>
          </a:xfrm>
          <a:prstGeom prst="rect">
            <a:avLst/>
          </a:prstGeom>
          <a:solidFill>
            <a:schemeClr val="bg1">
              <a:alpha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smtClean="0"/>
              <a:t>By stifling crop growth,</a:t>
            </a:r>
            <a:r>
              <a:rPr lang="en-US" sz="7200" b="1" i="1" dirty="0" smtClean="0"/>
              <a:t> </a:t>
            </a:r>
          </a:p>
          <a:p>
            <a:pPr algn="ctr"/>
            <a:r>
              <a:rPr lang="en-US" sz="6000" b="1" i="1" dirty="0" smtClean="0"/>
              <a:t>climate change limits food access.</a:t>
            </a:r>
            <a:endParaRPr lang="en-US" sz="6000" b="1" i="1" dirty="0"/>
          </a:p>
        </p:txBody>
      </p:sp>
    </p:spTree>
    <p:extLst>
      <p:ext uri="{BB962C8B-B14F-4D97-AF65-F5344CB8AC3E}">
        <p14:creationId xmlns:p14="http://schemas.microsoft.com/office/powerpoint/2010/main" val="105882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6471" b="47169"/>
          <a:stretch/>
        </p:blipFill>
        <p:spPr>
          <a:xfrm>
            <a:off x="-21201" y="0"/>
            <a:ext cx="12245006" cy="6857999"/>
          </a:xfrm>
          <a:prstGeom prst="rect">
            <a:avLst/>
          </a:prstGeom>
          <a:ln>
            <a:solidFill>
              <a:schemeClr val="tx1"/>
            </a:solidFill>
          </a:ln>
        </p:spPr>
      </p:pic>
      <p:sp>
        <p:nvSpPr>
          <p:cNvPr id="7" name="Title 1"/>
          <p:cNvSpPr>
            <a:spLocks noGrp="1"/>
          </p:cNvSpPr>
          <p:nvPr>
            <p:ph type="title"/>
          </p:nvPr>
        </p:nvSpPr>
        <p:spPr>
          <a:xfrm>
            <a:off x="838200" y="365125"/>
            <a:ext cx="10515600" cy="1325563"/>
          </a:xfrm>
          <a:solidFill>
            <a:schemeClr val="tx1">
              <a:alpha val="20000"/>
            </a:schemeClr>
          </a:solidFill>
        </p:spPr>
        <p:txBody>
          <a:bodyPr>
            <a:normAutofit/>
          </a:bodyPr>
          <a:lstStyle/>
          <a:p>
            <a:r>
              <a:rPr lang="en-US" sz="4000" dirty="0" smtClean="0">
                <a:solidFill>
                  <a:schemeClr val="bg1"/>
                </a:solidFill>
              </a:rPr>
              <a:t>Climate change also affects water. This woman migrated over 150 miles because of a drought.</a:t>
            </a:r>
            <a:endParaRPr lang="en-US" sz="4000" dirty="0">
              <a:solidFill>
                <a:schemeClr val="bg1"/>
              </a:solidFill>
            </a:endParaRPr>
          </a:p>
        </p:txBody>
      </p:sp>
    </p:spTree>
    <p:extLst>
      <p:ext uri="{BB962C8B-B14F-4D97-AF65-F5344CB8AC3E}">
        <p14:creationId xmlns:p14="http://schemas.microsoft.com/office/powerpoint/2010/main" val="39743271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15823"/>
          <a:stretch/>
        </p:blipFill>
        <p:spPr>
          <a:xfrm>
            <a:off x="0" y="0"/>
            <a:ext cx="12192000" cy="6858000"/>
          </a:xfrm>
          <a:prstGeom prst="rect">
            <a:avLst/>
          </a:prstGeom>
          <a:solidFill>
            <a:schemeClr val="tx1"/>
          </a:solidFill>
        </p:spPr>
      </p:pic>
      <p:sp>
        <p:nvSpPr>
          <p:cNvPr id="5" name="Title 1"/>
          <p:cNvSpPr txBox="1">
            <a:spLocks/>
          </p:cNvSpPr>
          <p:nvPr/>
        </p:nvSpPr>
        <p:spPr>
          <a:xfrm>
            <a:off x="351312" y="1398278"/>
            <a:ext cx="5194466" cy="2532454"/>
          </a:xfrm>
          <a:prstGeom prst="rect">
            <a:avLst/>
          </a:prstGeom>
          <a:solidFill>
            <a:schemeClr val="tx1">
              <a:alpha val="0"/>
            </a:schemeClr>
          </a:solidFill>
          <a:effectLst>
            <a:softEdge rad="635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smtClean="0">
                <a:solidFill>
                  <a:schemeClr val="bg1"/>
                </a:solidFill>
              </a:rPr>
              <a:t>By 2050 the UN projects</a:t>
            </a:r>
          </a:p>
          <a:p>
            <a:r>
              <a:rPr lang="en-US" sz="3800" dirty="0" smtClean="0">
                <a:solidFill>
                  <a:schemeClr val="bg1"/>
                </a:solidFill>
              </a:rPr>
              <a:t> </a:t>
            </a:r>
            <a:r>
              <a:rPr lang="en-US" sz="7200" b="1" i="1" dirty="0" smtClean="0">
                <a:solidFill>
                  <a:schemeClr val="bg1"/>
                </a:solidFill>
              </a:rPr>
              <a:t>200 million </a:t>
            </a:r>
          </a:p>
          <a:p>
            <a:r>
              <a:rPr lang="en-US" sz="3800" dirty="0" smtClean="0">
                <a:solidFill>
                  <a:schemeClr val="bg1"/>
                </a:solidFill>
              </a:rPr>
              <a:t>environmental migrants.*</a:t>
            </a:r>
            <a:endParaRPr lang="en-US" sz="3800" dirty="0">
              <a:solidFill>
                <a:schemeClr val="bg1"/>
              </a:solidFill>
            </a:endParaRPr>
          </a:p>
        </p:txBody>
      </p:sp>
      <p:sp>
        <p:nvSpPr>
          <p:cNvPr id="10" name="Title 1"/>
          <p:cNvSpPr txBox="1">
            <a:spLocks/>
          </p:cNvSpPr>
          <p:nvPr/>
        </p:nvSpPr>
        <p:spPr>
          <a:xfrm>
            <a:off x="1155865" y="6044540"/>
            <a:ext cx="9880270" cy="813460"/>
          </a:xfrm>
          <a:prstGeom prst="rect">
            <a:avLst/>
          </a:prstGeom>
          <a:solidFill>
            <a:schemeClr val="tx1">
              <a:alpha val="0"/>
            </a:schemeClr>
          </a:solidFill>
          <a:effectLst>
            <a:softEdge rad="635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smtClean="0">
                <a:solidFill>
                  <a:schemeClr val="bg1"/>
                </a:solidFill>
              </a:rPr>
              <a:t>*People who leave their homes because of changes in the environment.</a:t>
            </a:r>
            <a:endParaRPr lang="en-US" sz="2600" dirty="0">
              <a:solidFill>
                <a:schemeClr val="bg1"/>
              </a:solidFill>
            </a:endParaRPr>
          </a:p>
        </p:txBody>
      </p:sp>
    </p:spTree>
    <p:extLst>
      <p:ext uri="{BB962C8B-B14F-4D97-AF65-F5344CB8AC3E}">
        <p14:creationId xmlns:p14="http://schemas.microsoft.com/office/powerpoint/2010/main" val="300345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6493"/>
          <a:stretch/>
        </p:blipFill>
        <p:spPr>
          <a:xfrm>
            <a:off x="0" y="0"/>
            <a:ext cx="12192000" cy="6858000"/>
          </a:xfrm>
          <a:prstGeom prst="rect">
            <a:avLst/>
          </a:prstGeom>
        </p:spPr>
      </p:pic>
      <p:sp>
        <p:nvSpPr>
          <p:cNvPr id="9" name="Rectangle 8"/>
          <p:cNvSpPr/>
          <p:nvPr/>
        </p:nvSpPr>
        <p:spPr>
          <a:xfrm>
            <a:off x="-194" y="0"/>
            <a:ext cx="12192000" cy="6857999"/>
          </a:xfrm>
          <a:prstGeom prst="rect">
            <a:avLst/>
          </a:prstGeom>
          <a:gradFill>
            <a:gsLst>
              <a:gs pos="0">
                <a:schemeClr val="tx1"/>
              </a:gs>
              <a:gs pos="91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597725" y="1751182"/>
            <a:ext cx="10996550" cy="1446550"/>
          </a:xfrm>
          <a:prstGeom prst="rect">
            <a:avLst/>
          </a:prstGeom>
          <a:noFill/>
        </p:spPr>
        <p:txBody>
          <a:bodyPr wrap="square" rtlCol="0">
            <a:spAutoFit/>
          </a:bodyPr>
          <a:lstStyle/>
          <a:p>
            <a:r>
              <a:rPr lang="en-US" sz="4000" dirty="0" smtClean="0">
                <a:solidFill>
                  <a:schemeClr val="bg1"/>
                </a:solidFill>
              </a:rPr>
              <a:t>What happens when </a:t>
            </a:r>
            <a:r>
              <a:rPr lang="en-US" sz="4800" b="1" i="1" dirty="0" smtClean="0">
                <a:solidFill>
                  <a:srgbClr val="71DAFF"/>
                </a:solidFill>
              </a:rPr>
              <a:t>millions</a:t>
            </a:r>
            <a:r>
              <a:rPr lang="en-US" sz="4800" dirty="0" smtClean="0">
                <a:solidFill>
                  <a:schemeClr val="bg1"/>
                </a:solidFill>
              </a:rPr>
              <a:t> </a:t>
            </a:r>
            <a:r>
              <a:rPr lang="en-US" sz="4000" dirty="0" smtClean="0">
                <a:solidFill>
                  <a:schemeClr val="bg1"/>
                </a:solidFill>
              </a:rPr>
              <a:t>of people </a:t>
            </a:r>
          </a:p>
          <a:p>
            <a:r>
              <a:rPr lang="en-US" sz="4000" dirty="0" smtClean="0">
                <a:solidFill>
                  <a:schemeClr val="bg1"/>
                </a:solidFill>
              </a:rPr>
              <a:t>move North in search of food, water, and safety?</a:t>
            </a:r>
          </a:p>
        </p:txBody>
      </p:sp>
      <p:sp>
        <p:nvSpPr>
          <p:cNvPr id="11" name="TextBox 10"/>
          <p:cNvSpPr txBox="1"/>
          <p:nvPr/>
        </p:nvSpPr>
        <p:spPr>
          <a:xfrm>
            <a:off x="597725" y="304631"/>
            <a:ext cx="10996550" cy="1446550"/>
          </a:xfrm>
          <a:prstGeom prst="rect">
            <a:avLst/>
          </a:prstGeom>
          <a:noFill/>
        </p:spPr>
        <p:txBody>
          <a:bodyPr wrap="square" rtlCol="0">
            <a:spAutoFit/>
          </a:bodyPr>
          <a:lstStyle/>
          <a:p>
            <a:r>
              <a:rPr lang="en-US" sz="4000" dirty="0">
                <a:solidFill>
                  <a:schemeClr val="bg1"/>
                </a:solidFill>
              </a:rPr>
              <a:t>In recent migrant crises, </a:t>
            </a:r>
            <a:r>
              <a:rPr lang="en-US" sz="4800" b="1" i="1" dirty="0">
                <a:solidFill>
                  <a:srgbClr val="71DAFF"/>
                </a:solidFill>
              </a:rPr>
              <a:t>thousands</a:t>
            </a:r>
            <a:r>
              <a:rPr lang="en-US" sz="4000" dirty="0">
                <a:solidFill>
                  <a:schemeClr val="bg1"/>
                </a:solidFill>
              </a:rPr>
              <a:t> of refugees created turmoil in Europe and America. </a:t>
            </a:r>
            <a:endParaRPr lang="en-US" sz="4000" dirty="0" smtClean="0">
              <a:solidFill>
                <a:schemeClr val="bg1"/>
              </a:solidFill>
            </a:endParaRPr>
          </a:p>
        </p:txBody>
      </p:sp>
    </p:spTree>
    <p:extLst>
      <p:ext uri="{BB962C8B-B14F-4D97-AF65-F5344CB8AC3E}">
        <p14:creationId xmlns:p14="http://schemas.microsoft.com/office/powerpoint/2010/main" val="36730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62813" y="240847"/>
            <a:ext cx="5832304" cy="5827444"/>
          </a:xfrm>
          <a:prstGeom prst="rect">
            <a:avLst/>
          </a:prstGeom>
        </p:spPr>
      </p:pic>
      <p:sp>
        <p:nvSpPr>
          <p:cNvPr id="5" name="Rectangle 4"/>
          <p:cNvSpPr/>
          <p:nvPr/>
        </p:nvSpPr>
        <p:spPr>
          <a:xfrm>
            <a:off x="218922" y="1651192"/>
            <a:ext cx="4923094" cy="3231654"/>
          </a:xfrm>
          <a:prstGeom prst="rect">
            <a:avLst/>
          </a:prstGeom>
        </p:spPr>
        <p:txBody>
          <a:bodyPr wrap="square">
            <a:spAutoFit/>
          </a:bodyPr>
          <a:lstStyle/>
          <a:p>
            <a:r>
              <a:rPr lang="en-US" sz="4000" i="1" dirty="0" smtClean="0">
                <a:solidFill>
                  <a:schemeClr val="bg1"/>
                </a:solidFill>
              </a:rPr>
              <a:t>The US military refers to climate change as a </a:t>
            </a:r>
            <a:r>
              <a:rPr lang="en-US" sz="4400" b="1" i="1" dirty="0" smtClean="0">
                <a:solidFill>
                  <a:srgbClr val="71DAFF"/>
                </a:solidFill>
              </a:rPr>
              <a:t>“threat multiplier,”</a:t>
            </a:r>
            <a:r>
              <a:rPr lang="en-US" sz="3200" i="1" dirty="0" smtClean="0">
                <a:solidFill>
                  <a:srgbClr val="71DAFF"/>
                </a:solidFill>
              </a:rPr>
              <a:t> </a:t>
            </a:r>
            <a:r>
              <a:rPr lang="en-US" sz="4000" i="1" dirty="0" smtClean="0">
                <a:solidFill>
                  <a:srgbClr val="71DAFF"/>
                </a:solidFill>
              </a:rPr>
              <a:t> </a:t>
            </a:r>
            <a:r>
              <a:rPr lang="en-US" sz="4000" i="1" dirty="0" smtClean="0">
                <a:solidFill>
                  <a:schemeClr val="bg1"/>
                </a:solidFill>
              </a:rPr>
              <a:t>because it makes every bad situation worse.*</a:t>
            </a:r>
          </a:p>
        </p:txBody>
      </p:sp>
      <p:sp>
        <p:nvSpPr>
          <p:cNvPr id="2" name="Rectangle 1"/>
          <p:cNvSpPr/>
          <p:nvPr/>
        </p:nvSpPr>
        <p:spPr>
          <a:xfrm>
            <a:off x="218922" y="5789496"/>
            <a:ext cx="8079179" cy="830997"/>
          </a:xfrm>
          <a:prstGeom prst="rect">
            <a:avLst/>
          </a:prstGeom>
        </p:spPr>
        <p:txBody>
          <a:bodyPr wrap="square">
            <a:spAutoFit/>
          </a:bodyPr>
          <a:lstStyle/>
          <a:p>
            <a:r>
              <a:rPr lang="en-US" sz="2400" dirty="0" smtClean="0">
                <a:solidFill>
                  <a:schemeClr val="bg1"/>
                </a:solidFill>
              </a:rPr>
              <a:t>* The </a:t>
            </a:r>
            <a:r>
              <a:rPr lang="en-US" sz="2400" dirty="0">
                <a:solidFill>
                  <a:schemeClr val="bg1"/>
                </a:solidFill>
              </a:rPr>
              <a:t>Pentagon has released reports about </a:t>
            </a:r>
            <a:r>
              <a:rPr lang="en-US" sz="2400" dirty="0" smtClean="0">
                <a:solidFill>
                  <a:schemeClr val="bg1"/>
                </a:solidFill>
              </a:rPr>
              <a:t>climate </a:t>
            </a:r>
            <a:r>
              <a:rPr lang="en-US" sz="2400" dirty="0">
                <a:solidFill>
                  <a:schemeClr val="bg1"/>
                </a:solidFill>
              </a:rPr>
              <a:t>change under both Democratic and Republican administrations.</a:t>
            </a:r>
          </a:p>
        </p:txBody>
      </p:sp>
    </p:spTree>
    <p:extLst>
      <p:ext uri="{BB962C8B-B14F-4D97-AF65-F5344CB8AC3E}">
        <p14:creationId xmlns:p14="http://schemas.microsoft.com/office/powerpoint/2010/main" val="67443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These problems are not just in the future.</a:t>
            </a:r>
            <a:endParaRPr lang="en-US" dirty="0">
              <a:solidFill>
                <a:schemeClr val="bg1"/>
              </a:solidFill>
            </a:endParaRPr>
          </a:p>
        </p:txBody>
      </p:sp>
      <p:sp>
        <p:nvSpPr>
          <p:cNvPr id="3" name="TextBox 2"/>
          <p:cNvSpPr txBox="1"/>
          <p:nvPr/>
        </p:nvSpPr>
        <p:spPr>
          <a:xfrm>
            <a:off x="2282412" y="3455720"/>
            <a:ext cx="7627175" cy="769441"/>
          </a:xfrm>
          <a:prstGeom prst="rect">
            <a:avLst/>
          </a:prstGeom>
          <a:noFill/>
        </p:spPr>
        <p:txBody>
          <a:bodyPr wrap="square" rtlCol="0">
            <a:spAutoFit/>
          </a:bodyPr>
          <a:lstStyle/>
          <a:p>
            <a:pPr algn="ctr"/>
            <a:r>
              <a:rPr lang="en-US" sz="4400" b="1" i="1" dirty="0" smtClean="0">
                <a:solidFill>
                  <a:schemeClr val="bg1"/>
                </a:solidFill>
              </a:rPr>
              <a:t>They’re happening </a:t>
            </a:r>
            <a:r>
              <a:rPr lang="en-US" sz="4400" b="1" i="1" dirty="0" smtClean="0">
                <a:solidFill>
                  <a:srgbClr val="71DAFF"/>
                </a:solidFill>
              </a:rPr>
              <a:t>right now</a:t>
            </a:r>
            <a:r>
              <a:rPr lang="en-US" sz="4400" b="1" i="1" dirty="0" smtClean="0">
                <a:solidFill>
                  <a:schemeClr val="bg1"/>
                </a:solidFill>
              </a:rPr>
              <a:t>.</a:t>
            </a:r>
            <a:endParaRPr lang="en-US" sz="4400" b="1" i="1" dirty="0">
              <a:solidFill>
                <a:schemeClr val="bg1"/>
              </a:solidFill>
            </a:endParaRPr>
          </a:p>
        </p:txBody>
      </p:sp>
    </p:spTree>
    <p:extLst>
      <p:ext uri="{BB962C8B-B14F-4D97-AF65-F5344CB8AC3E}">
        <p14:creationId xmlns:p14="http://schemas.microsoft.com/office/powerpoint/2010/main" val="30863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7368" b="3989"/>
          <a:stretch/>
        </p:blipFill>
        <p:spPr>
          <a:xfrm>
            <a:off x="0" y="0"/>
            <a:ext cx="12192000" cy="6950364"/>
          </a:xfrm>
          <a:prstGeom prst="rect">
            <a:avLst/>
          </a:prstGeom>
        </p:spPr>
      </p:pic>
      <p:sp>
        <p:nvSpPr>
          <p:cNvPr id="5" name="Title 1"/>
          <p:cNvSpPr>
            <a:spLocks noGrp="1"/>
          </p:cNvSpPr>
          <p:nvPr>
            <p:ph type="title"/>
          </p:nvPr>
        </p:nvSpPr>
        <p:spPr>
          <a:xfrm>
            <a:off x="838200" y="365125"/>
            <a:ext cx="10515600" cy="1819275"/>
          </a:xfrm>
          <a:solidFill>
            <a:srgbClr val="EEEFF1">
              <a:alpha val="69000"/>
            </a:srgbClr>
          </a:solidFill>
        </p:spPr>
        <p:txBody>
          <a:bodyPr>
            <a:normAutofit/>
          </a:bodyPr>
          <a:lstStyle/>
          <a:p>
            <a:r>
              <a:rPr lang="en-US" sz="4000" dirty="0" smtClean="0"/>
              <a:t>The </a:t>
            </a:r>
            <a:r>
              <a:rPr lang="en-US" sz="4000" b="1" i="1" dirty="0" smtClean="0"/>
              <a:t>current</a:t>
            </a:r>
            <a:r>
              <a:rPr lang="en-US" sz="4000" dirty="0" smtClean="0"/>
              <a:t> species extinction rate is 1,000 times higher than normal. </a:t>
            </a:r>
            <a:endParaRPr lang="en-US" sz="4000" dirty="0"/>
          </a:p>
        </p:txBody>
      </p:sp>
      <p:sp>
        <p:nvSpPr>
          <p:cNvPr id="6" name="TextBox 5"/>
          <p:cNvSpPr txBox="1"/>
          <p:nvPr/>
        </p:nvSpPr>
        <p:spPr>
          <a:xfrm>
            <a:off x="10373413" y="5640495"/>
            <a:ext cx="1276281" cy="892552"/>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United Nations</a:t>
            </a:r>
            <a:endParaRPr lang="en-US" sz="2600" i="1" dirty="0">
              <a:solidFill>
                <a:schemeClr val="bg1"/>
              </a:solidFill>
            </a:endParaRPr>
          </a:p>
        </p:txBody>
      </p:sp>
    </p:spTree>
    <p:extLst>
      <p:ext uri="{BB962C8B-B14F-4D97-AF65-F5344CB8AC3E}">
        <p14:creationId xmlns:p14="http://schemas.microsoft.com/office/powerpoint/2010/main" val="3389027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437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365125"/>
            <a:ext cx="10515600" cy="1819275"/>
          </a:xfrm>
          <a:noFill/>
        </p:spPr>
        <p:txBody>
          <a:bodyPr>
            <a:normAutofit/>
          </a:bodyPr>
          <a:lstStyle/>
          <a:p>
            <a:r>
              <a:rPr lang="en-US" sz="4000" dirty="0" smtClean="0">
                <a:solidFill>
                  <a:schemeClr val="bg1"/>
                </a:solidFill>
              </a:rPr>
              <a:t>We’re on track for one million species extinctions.</a:t>
            </a:r>
            <a:br>
              <a:rPr lang="en-US" sz="4000" dirty="0" smtClean="0">
                <a:solidFill>
                  <a:schemeClr val="bg1"/>
                </a:solidFill>
              </a:rPr>
            </a:br>
            <a:r>
              <a:rPr lang="en-US" sz="4000" dirty="0" smtClean="0">
                <a:solidFill>
                  <a:schemeClr val="bg1"/>
                </a:solidFill>
              </a:rPr>
              <a:t>Here’s what one looks like:</a:t>
            </a:r>
            <a:endParaRPr lang="en-US" sz="4000" dirty="0">
              <a:solidFill>
                <a:schemeClr val="bg1"/>
              </a:solidFill>
            </a:endParaRPr>
          </a:p>
        </p:txBody>
      </p:sp>
      <p:pic>
        <p:nvPicPr>
          <p:cNvPr id="9" name="x3gRU_SAN18"/>
          <p:cNvPicPr>
            <a:picLocks noGrp="1" noRot="1" noChangeAspect="1"/>
          </p:cNvPicPr>
          <p:nvPr>
            <p:ph idx="1"/>
            <a:videoFile r:link="rId1"/>
          </p:nvPr>
        </p:nvPicPr>
        <p:blipFill>
          <a:blip r:embed="rId4"/>
          <a:stretch>
            <a:fillRect/>
          </a:stretch>
        </p:blipFill>
        <p:spPr>
          <a:xfrm>
            <a:off x="0" y="0"/>
            <a:ext cx="12192000" cy="6858000"/>
          </a:xfrm>
          <a:prstGeom prst="rect">
            <a:avLst/>
          </a:prstGeom>
        </p:spPr>
      </p:pic>
      <p:sp>
        <p:nvSpPr>
          <p:cNvPr id="11" name="TextBox 10"/>
          <p:cNvSpPr txBox="1"/>
          <p:nvPr/>
        </p:nvSpPr>
        <p:spPr>
          <a:xfrm>
            <a:off x="304800" y="534534"/>
            <a:ext cx="9603655" cy="1200329"/>
          </a:xfrm>
          <a:prstGeom prst="rect">
            <a:avLst/>
          </a:prstGeom>
          <a:noFill/>
        </p:spPr>
        <p:txBody>
          <a:bodyPr wrap="none" rtlCol="0">
            <a:spAutoFit/>
          </a:bodyPr>
          <a:lstStyle/>
          <a:p>
            <a:r>
              <a:rPr lang="en-US" sz="3600" dirty="0" smtClean="0">
                <a:solidFill>
                  <a:schemeClr val="bg1"/>
                </a:solidFill>
              </a:rPr>
              <a:t>We’re on track for one million species extinctions. </a:t>
            </a:r>
          </a:p>
          <a:p>
            <a:r>
              <a:rPr lang="en-US" sz="3600" dirty="0" smtClean="0">
                <a:solidFill>
                  <a:schemeClr val="bg1"/>
                </a:solidFill>
              </a:rPr>
              <a:t>Here’s what one of those looks like:</a:t>
            </a:r>
            <a:endParaRPr lang="en-US" sz="3600" dirty="0">
              <a:solidFill>
                <a:schemeClr val="bg1"/>
              </a:solidFill>
            </a:endParaRPr>
          </a:p>
        </p:txBody>
      </p:sp>
    </p:spTree>
    <p:extLst>
      <p:ext uri="{BB962C8B-B14F-4D97-AF65-F5344CB8AC3E}">
        <p14:creationId xmlns:p14="http://schemas.microsoft.com/office/powerpoint/2010/main" val="15484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80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We could live more sustainably.</a:t>
            </a:r>
            <a:endParaRPr lang="en-US" dirty="0">
              <a:solidFill>
                <a:schemeClr val="bg1"/>
              </a:solidFill>
            </a:endParaRPr>
          </a:p>
        </p:txBody>
      </p:sp>
      <p:sp>
        <p:nvSpPr>
          <p:cNvPr id="4" name="TextBox 3"/>
          <p:cNvSpPr txBox="1"/>
          <p:nvPr/>
        </p:nvSpPr>
        <p:spPr>
          <a:xfrm>
            <a:off x="3750375" y="3170712"/>
            <a:ext cx="4691249" cy="830997"/>
          </a:xfrm>
          <a:prstGeom prst="rect">
            <a:avLst/>
          </a:prstGeom>
          <a:noFill/>
        </p:spPr>
        <p:txBody>
          <a:bodyPr wrap="square" rtlCol="0">
            <a:spAutoFit/>
          </a:bodyPr>
          <a:lstStyle/>
          <a:p>
            <a:r>
              <a:rPr lang="en-US" sz="4800" b="1" i="1" dirty="0" smtClean="0">
                <a:solidFill>
                  <a:schemeClr val="bg1"/>
                </a:solidFill>
              </a:rPr>
              <a:t>So why don’t we?</a:t>
            </a:r>
            <a:endParaRPr lang="en-US" sz="4800" b="1" i="1" dirty="0">
              <a:solidFill>
                <a:schemeClr val="bg1"/>
              </a:solidFill>
            </a:endParaRPr>
          </a:p>
        </p:txBody>
      </p:sp>
    </p:spTree>
    <p:extLst>
      <p:ext uri="{BB962C8B-B14F-4D97-AF65-F5344CB8AC3E}">
        <p14:creationId xmlns:p14="http://schemas.microsoft.com/office/powerpoint/2010/main" val="376994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
            <a:ext cx="6123184" cy="3444291"/>
            <a:chOff x="208845" y="264286"/>
            <a:chExt cx="5653342" cy="3180005"/>
          </a:xfrm>
        </p:grpSpPr>
        <p:pic>
          <p:nvPicPr>
            <p:cNvPr id="4" name="Picture 3"/>
            <p:cNvPicPr>
              <a:picLocks noChangeAspect="1"/>
            </p:cNvPicPr>
            <p:nvPr/>
          </p:nvPicPr>
          <p:blipFill>
            <a:blip r:embed="rId3"/>
            <a:stretch>
              <a:fillRect/>
            </a:stretch>
          </p:blipFill>
          <p:spPr>
            <a:xfrm>
              <a:off x="208845" y="264286"/>
              <a:ext cx="5653342" cy="3180005"/>
            </a:xfrm>
            <a:prstGeom prst="rect">
              <a:avLst/>
            </a:prstGeom>
            <a:ln>
              <a:solidFill>
                <a:schemeClr val="tx1"/>
              </a:solidFill>
            </a:ln>
          </p:spPr>
        </p:pic>
        <p:sp>
          <p:nvSpPr>
            <p:cNvPr id="7" name="TextBox 6"/>
            <p:cNvSpPr txBox="1"/>
            <p:nvPr/>
          </p:nvSpPr>
          <p:spPr>
            <a:xfrm>
              <a:off x="1706449" y="1448824"/>
              <a:ext cx="259497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Truth</a:t>
              </a:r>
              <a:endParaRPr lang="en-US" sz="4800" i="1" dirty="0">
                <a:solidFill>
                  <a:schemeClr val="bg1"/>
                </a:solidFill>
              </a:endParaRPr>
            </a:p>
          </p:txBody>
        </p:sp>
      </p:grpSp>
      <p:grpSp>
        <p:nvGrpSpPr>
          <p:cNvPr id="17" name="Group 16"/>
          <p:cNvGrpSpPr/>
          <p:nvPr/>
        </p:nvGrpSpPr>
        <p:grpSpPr>
          <a:xfrm>
            <a:off x="0" y="3467933"/>
            <a:ext cx="6068813" cy="3390068"/>
            <a:chOff x="208846" y="3597345"/>
            <a:chExt cx="5653342" cy="3157984"/>
          </a:xfrm>
        </p:grpSpPr>
        <p:pic>
          <p:nvPicPr>
            <p:cNvPr id="14" name="Picture 13"/>
            <p:cNvPicPr>
              <a:picLocks noChangeAspect="1"/>
            </p:cNvPicPr>
            <p:nvPr/>
          </p:nvPicPr>
          <p:blipFill rotWithShape="1">
            <a:blip r:embed="rId4"/>
            <a:srcRect b="15473"/>
            <a:stretch/>
          </p:blipFill>
          <p:spPr>
            <a:xfrm>
              <a:off x="208846" y="3597345"/>
              <a:ext cx="5653342" cy="3157984"/>
            </a:xfrm>
            <a:prstGeom prst="rect">
              <a:avLst/>
            </a:prstGeom>
            <a:ln>
              <a:solidFill>
                <a:schemeClr val="tx1"/>
              </a:solidFill>
            </a:ln>
          </p:spPr>
        </p:pic>
        <p:sp>
          <p:nvSpPr>
            <p:cNvPr id="8" name="TextBox 7"/>
            <p:cNvSpPr txBox="1"/>
            <p:nvPr/>
          </p:nvSpPr>
          <p:spPr>
            <a:xfrm>
              <a:off x="1719867" y="4729039"/>
              <a:ext cx="2618227" cy="77410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Myths</a:t>
              </a:r>
              <a:endParaRPr lang="en-US" sz="4800" i="1" dirty="0">
                <a:solidFill>
                  <a:schemeClr val="bg1"/>
                </a:solidFill>
              </a:endParaRPr>
            </a:p>
          </p:txBody>
        </p:sp>
      </p:grpSp>
      <p:grpSp>
        <p:nvGrpSpPr>
          <p:cNvPr id="18" name="Group 17"/>
          <p:cNvGrpSpPr/>
          <p:nvPr/>
        </p:nvGrpSpPr>
        <p:grpSpPr>
          <a:xfrm>
            <a:off x="6068813" y="3439772"/>
            <a:ext cx="6123660" cy="3444559"/>
            <a:chOff x="6270208" y="3619544"/>
            <a:chExt cx="5617669" cy="3159939"/>
          </a:xfrm>
        </p:grpSpPr>
        <p:pic>
          <p:nvPicPr>
            <p:cNvPr id="6" name="Picture 5"/>
            <p:cNvPicPr>
              <a:picLocks noChangeAspect="1"/>
            </p:cNvPicPr>
            <p:nvPr/>
          </p:nvPicPr>
          <p:blipFill rotWithShape="1">
            <a:blip r:embed="rId5"/>
            <a:srcRect b="15900"/>
            <a:stretch/>
          </p:blipFill>
          <p:spPr>
            <a:xfrm>
              <a:off x="6270208" y="3619544"/>
              <a:ext cx="5617669" cy="3159939"/>
            </a:xfrm>
            <a:prstGeom prst="rect">
              <a:avLst/>
            </a:prstGeom>
          </p:spPr>
        </p:pic>
        <p:sp>
          <p:nvSpPr>
            <p:cNvPr id="9" name="TextBox 8"/>
            <p:cNvSpPr txBox="1"/>
            <p:nvPr/>
          </p:nvSpPr>
          <p:spPr>
            <a:xfrm>
              <a:off x="7611514" y="4759860"/>
              <a:ext cx="2984500" cy="762333"/>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Future</a:t>
              </a:r>
              <a:endParaRPr lang="en-US" sz="4800" i="1" dirty="0">
                <a:solidFill>
                  <a:schemeClr val="bg1"/>
                </a:solidFill>
              </a:endParaRPr>
            </a:p>
          </p:txBody>
        </p:sp>
      </p:grpSp>
      <p:grpSp>
        <p:nvGrpSpPr>
          <p:cNvPr id="16" name="Group 15"/>
          <p:cNvGrpSpPr/>
          <p:nvPr/>
        </p:nvGrpSpPr>
        <p:grpSpPr>
          <a:xfrm>
            <a:off x="6068813" y="0"/>
            <a:ext cx="6123188" cy="3444292"/>
            <a:chOff x="6294931" y="284354"/>
            <a:chExt cx="5617669" cy="3159938"/>
          </a:xfrm>
        </p:grpSpPr>
        <p:pic>
          <p:nvPicPr>
            <p:cNvPr id="12" name="Picture 11"/>
            <p:cNvPicPr>
              <a:picLocks noChangeAspect="1"/>
            </p:cNvPicPr>
            <p:nvPr/>
          </p:nvPicPr>
          <p:blipFill rotWithShape="1">
            <a:blip r:embed="rId6"/>
            <a:srcRect b="15823"/>
            <a:stretch/>
          </p:blipFill>
          <p:spPr>
            <a:xfrm>
              <a:off x="6294931" y="284354"/>
              <a:ext cx="5617669" cy="3159938"/>
            </a:xfrm>
            <a:prstGeom prst="rect">
              <a:avLst/>
            </a:prstGeom>
            <a:solidFill>
              <a:schemeClr val="tx1"/>
            </a:solidFill>
            <a:ln>
              <a:solidFill>
                <a:schemeClr val="tx1"/>
              </a:solidFill>
            </a:ln>
          </p:spPr>
        </p:pic>
        <p:sp>
          <p:nvSpPr>
            <p:cNvPr id="13" name="TextBox 12"/>
            <p:cNvSpPr txBox="1"/>
            <p:nvPr/>
          </p:nvSpPr>
          <p:spPr>
            <a:xfrm>
              <a:off x="6550180" y="1448824"/>
              <a:ext cx="510716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Consequences</a:t>
              </a:r>
              <a:endParaRPr lang="en-US" sz="4800" i="1" dirty="0">
                <a:solidFill>
                  <a:schemeClr val="bg1"/>
                </a:solidFill>
              </a:endParaRPr>
            </a:p>
          </p:txBody>
        </p:sp>
      </p:grpSp>
      <p:sp>
        <p:nvSpPr>
          <p:cNvPr id="2" name="Rectangle 1"/>
          <p:cNvSpPr/>
          <p:nvPr/>
        </p:nvSpPr>
        <p:spPr>
          <a:xfrm>
            <a:off x="-6344" y="-4787"/>
            <a:ext cx="6081500" cy="34706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62470" y="3439772"/>
            <a:ext cx="6123660"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497" y="3439772"/>
            <a:ext cx="6071834"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940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
            <a:ext cx="6123184" cy="3444291"/>
            <a:chOff x="208845" y="264286"/>
            <a:chExt cx="5653342" cy="3180005"/>
          </a:xfrm>
        </p:grpSpPr>
        <p:pic>
          <p:nvPicPr>
            <p:cNvPr id="4" name="Picture 3"/>
            <p:cNvPicPr>
              <a:picLocks noChangeAspect="1"/>
            </p:cNvPicPr>
            <p:nvPr/>
          </p:nvPicPr>
          <p:blipFill>
            <a:blip r:embed="rId3"/>
            <a:stretch>
              <a:fillRect/>
            </a:stretch>
          </p:blipFill>
          <p:spPr>
            <a:xfrm>
              <a:off x="208845" y="264286"/>
              <a:ext cx="5653342" cy="3180005"/>
            </a:xfrm>
            <a:prstGeom prst="rect">
              <a:avLst/>
            </a:prstGeom>
            <a:ln>
              <a:solidFill>
                <a:schemeClr val="tx1"/>
              </a:solidFill>
            </a:ln>
          </p:spPr>
        </p:pic>
        <p:sp>
          <p:nvSpPr>
            <p:cNvPr id="7" name="TextBox 6"/>
            <p:cNvSpPr txBox="1"/>
            <p:nvPr/>
          </p:nvSpPr>
          <p:spPr>
            <a:xfrm>
              <a:off x="1706449" y="1448824"/>
              <a:ext cx="259497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Truth</a:t>
              </a:r>
              <a:endParaRPr lang="en-US" sz="4800" i="1" dirty="0">
                <a:solidFill>
                  <a:schemeClr val="bg1"/>
                </a:solidFill>
              </a:endParaRPr>
            </a:p>
          </p:txBody>
        </p:sp>
      </p:grpSp>
      <p:grpSp>
        <p:nvGrpSpPr>
          <p:cNvPr id="17" name="Group 16"/>
          <p:cNvGrpSpPr/>
          <p:nvPr/>
        </p:nvGrpSpPr>
        <p:grpSpPr>
          <a:xfrm>
            <a:off x="0" y="3467933"/>
            <a:ext cx="6068813" cy="3390068"/>
            <a:chOff x="208846" y="3597345"/>
            <a:chExt cx="5653342" cy="3157984"/>
          </a:xfrm>
        </p:grpSpPr>
        <p:pic>
          <p:nvPicPr>
            <p:cNvPr id="14" name="Picture 13"/>
            <p:cNvPicPr>
              <a:picLocks noChangeAspect="1"/>
            </p:cNvPicPr>
            <p:nvPr/>
          </p:nvPicPr>
          <p:blipFill rotWithShape="1">
            <a:blip r:embed="rId4"/>
            <a:srcRect b="15473"/>
            <a:stretch/>
          </p:blipFill>
          <p:spPr>
            <a:xfrm>
              <a:off x="208846" y="3597345"/>
              <a:ext cx="5653342" cy="3157984"/>
            </a:xfrm>
            <a:prstGeom prst="rect">
              <a:avLst/>
            </a:prstGeom>
            <a:ln>
              <a:solidFill>
                <a:schemeClr val="tx1"/>
              </a:solidFill>
            </a:ln>
          </p:spPr>
        </p:pic>
        <p:sp>
          <p:nvSpPr>
            <p:cNvPr id="8" name="TextBox 7"/>
            <p:cNvSpPr txBox="1"/>
            <p:nvPr/>
          </p:nvSpPr>
          <p:spPr>
            <a:xfrm>
              <a:off x="1726403" y="4729039"/>
              <a:ext cx="2618227" cy="77410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Myths</a:t>
              </a:r>
              <a:endParaRPr lang="en-US" sz="4800" i="1" dirty="0">
                <a:solidFill>
                  <a:schemeClr val="bg1"/>
                </a:solidFill>
              </a:endParaRPr>
            </a:p>
          </p:txBody>
        </p:sp>
      </p:grpSp>
      <p:grpSp>
        <p:nvGrpSpPr>
          <p:cNvPr id="18" name="Group 17"/>
          <p:cNvGrpSpPr/>
          <p:nvPr/>
        </p:nvGrpSpPr>
        <p:grpSpPr>
          <a:xfrm>
            <a:off x="6068813" y="3439772"/>
            <a:ext cx="6123660" cy="3444559"/>
            <a:chOff x="6270208" y="3619544"/>
            <a:chExt cx="5617669" cy="3159939"/>
          </a:xfrm>
        </p:grpSpPr>
        <p:pic>
          <p:nvPicPr>
            <p:cNvPr id="6" name="Picture 5"/>
            <p:cNvPicPr>
              <a:picLocks noChangeAspect="1"/>
            </p:cNvPicPr>
            <p:nvPr/>
          </p:nvPicPr>
          <p:blipFill rotWithShape="1">
            <a:blip r:embed="rId5"/>
            <a:srcRect b="15900"/>
            <a:stretch/>
          </p:blipFill>
          <p:spPr>
            <a:xfrm>
              <a:off x="6270208" y="3619544"/>
              <a:ext cx="5617669" cy="3159939"/>
            </a:xfrm>
            <a:prstGeom prst="rect">
              <a:avLst/>
            </a:prstGeom>
          </p:spPr>
        </p:pic>
        <p:sp>
          <p:nvSpPr>
            <p:cNvPr id="9" name="TextBox 8"/>
            <p:cNvSpPr txBox="1"/>
            <p:nvPr/>
          </p:nvSpPr>
          <p:spPr>
            <a:xfrm>
              <a:off x="7611514" y="4759860"/>
              <a:ext cx="2984500" cy="762333"/>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Future</a:t>
              </a:r>
              <a:endParaRPr lang="en-US" sz="4800" i="1" dirty="0">
                <a:solidFill>
                  <a:schemeClr val="bg1"/>
                </a:solidFill>
              </a:endParaRPr>
            </a:p>
          </p:txBody>
        </p:sp>
      </p:grpSp>
      <p:grpSp>
        <p:nvGrpSpPr>
          <p:cNvPr id="16" name="Group 15"/>
          <p:cNvGrpSpPr/>
          <p:nvPr/>
        </p:nvGrpSpPr>
        <p:grpSpPr>
          <a:xfrm>
            <a:off x="6068813" y="0"/>
            <a:ext cx="6123188" cy="3444292"/>
            <a:chOff x="6294931" y="284354"/>
            <a:chExt cx="5617669" cy="3159938"/>
          </a:xfrm>
        </p:grpSpPr>
        <p:pic>
          <p:nvPicPr>
            <p:cNvPr id="12" name="Picture 11"/>
            <p:cNvPicPr>
              <a:picLocks noChangeAspect="1"/>
            </p:cNvPicPr>
            <p:nvPr/>
          </p:nvPicPr>
          <p:blipFill rotWithShape="1">
            <a:blip r:embed="rId6"/>
            <a:srcRect b="15823"/>
            <a:stretch/>
          </p:blipFill>
          <p:spPr>
            <a:xfrm>
              <a:off x="6294931" y="284354"/>
              <a:ext cx="5617669" cy="3159938"/>
            </a:xfrm>
            <a:prstGeom prst="rect">
              <a:avLst/>
            </a:prstGeom>
            <a:solidFill>
              <a:schemeClr val="tx1"/>
            </a:solidFill>
            <a:ln>
              <a:solidFill>
                <a:schemeClr val="tx1"/>
              </a:solidFill>
            </a:ln>
          </p:spPr>
        </p:pic>
        <p:sp>
          <p:nvSpPr>
            <p:cNvPr id="13" name="TextBox 12"/>
            <p:cNvSpPr txBox="1"/>
            <p:nvPr/>
          </p:nvSpPr>
          <p:spPr>
            <a:xfrm>
              <a:off x="6550180" y="1448824"/>
              <a:ext cx="510716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Consequences</a:t>
              </a:r>
              <a:endParaRPr lang="en-US" sz="4800" i="1" dirty="0">
                <a:solidFill>
                  <a:schemeClr val="bg1"/>
                </a:solidFill>
              </a:endParaRPr>
            </a:p>
          </p:txBody>
        </p:sp>
      </p:grpSp>
      <p:sp>
        <p:nvSpPr>
          <p:cNvPr id="2" name="Rectangle 1"/>
          <p:cNvSpPr/>
          <p:nvPr/>
        </p:nvSpPr>
        <p:spPr>
          <a:xfrm>
            <a:off x="0" y="19123"/>
            <a:ext cx="6056127"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62470" y="3439771"/>
            <a:ext cx="6129530" cy="344429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54780" y="-4518"/>
            <a:ext cx="6135794"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79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007" y="1359234"/>
            <a:ext cx="11637819" cy="4609766"/>
          </a:xfrm>
        </p:spPr>
        <p:txBody>
          <a:bodyPr>
            <a:noAutofit/>
          </a:bodyPr>
          <a:lstStyle/>
          <a:p>
            <a:pPr marL="0" indent="0">
              <a:buNone/>
            </a:pPr>
            <a:r>
              <a:rPr lang="en-US" b="1" dirty="0" smtClean="0">
                <a:solidFill>
                  <a:schemeClr val="bg1"/>
                </a:solidFill>
              </a:rPr>
              <a:t>Setup</a:t>
            </a:r>
            <a:r>
              <a:rPr lang="en-US" dirty="0" smtClean="0">
                <a:solidFill>
                  <a:schemeClr val="bg1"/>
                </a:solidFill>
              </a:rPr>
              <a:t>: Start your pond with 20 fish. This is your pond’s carrying capacity.</a:t>
            </a:r>
            <a:endParaRPr lang="en-US" b="1" dirty="0" smtClean="0">
              <a:solidFill>
                <a:schemeClr val="bg1"/>
              </a:solidFill>
            </a:endParaRPr>
          </a:p>
          <a:p>
            <a:pPr marL="0" indent="0">
              <a:spcBef>
                <a:spcPts val="1200"/>
              </a:spcBef>
              <a:spcAft>
                <a:spcPts val="600"/>
              </a:spcAft>
              <a:buNone/>
            </a:pPr>
            <a:r>
              <a:rPr lang="en-US" b="1" dirty="0" smtClean="0">
                <a:solidFill>
                  <a:schemeClr val="bg1"/>
                </a:solidFill>
              </a:rPr>
              <a:t>Goal</a:t>
            </a:r>
            <a:r>
              <a:rPr lang="en-US" dirty="0" smtClean="0">
                <a:solidFill>
                  <a:schemeClr val="bg1"/>
                </a:solidFill>
              </a:rPr>
              <a:t>: At the end of the game, the winner is the person in the room with the most fish. You win as an individual – </a:t>
            </a:r>
            <a:r>
              <a:rPr lang="en-US" i="1" dirty="0" smtClean="0">
                <a:solidFill>
                  <a:schemeClr val="bg1"/>
                </a:solidFill>
              </a:rPr>
              <a:t>not</a:t>
            </a:r>
            <a:r>
              <a:rPr lang="en-US" dirty="0" smtClean="0">
                <a:solidFill>
                  <a:schemeClr val="bg1"/>
                </a:solidFill>
              </a:rPr>
              <a:t> as a group.</a:t>
            </a:r>
          </a:p>
          <a:p>
            <a:pPr marL="0" indent="0">
              <a:buNone/>
            </a:pPr>
            <a:r>
              <a:rPr lang="en-US" b="1" dirty="0" smtClean="0">
                <a:solidFill>
                  <a:schemeClr val="bg1"/>
                </a:solidFill>
              </a:rPr>
              <a:t>Gameplay</a:t>
            </a:r>
            <a:r>
              <a:rPr lang="en-US" dirty="0" smtClean="0">
                <a:solidFill>
                  <a:schemeClr val="bg1"/>
                </a:solidFill>
              </a:rPr>
              <a:t>: 4 Rounds</a:t>
            </a:r>
          </a:p>
          <a:p>
            <a:pPr marL="514350" indent="-514350">
              <a:buFont typeface="+mj-lt"/>
              <a:buAutoNum type="arabicPeriod"/>
            </a:pPr>
            <a:r>
              <a:rPr lang="en-US" dirty="0" smtClean="0">
                <a:solidFill>
                  <a:schemeClr val="bg1"/>
                </a:solidFill>
              </a:rPr>
              <a:t>Each round, every person in your group will take between 1 and 4 fish. </a:t>
            </a:r>
          </a:p>
          <a:p>
            <a:pPr marL="514350" indent="-514350">
              <a:buFont typeface="+mj-lt"/>
              <a:buAutoNum type="arabicPeriod"/>
            </a:pPr>
            <a:r>
              <a:rPr lang="en-US" dirty="0" smtClean="0">
                <a:solidFill>
                  <a:schemeClr val="bg1"/>
                </a:solidFill>
              </a:rPr>
              <a:t>After each round, your pond will be restocked by doubling the number of fish</a:t>
            </a:r>
            <a:r>
              <a:rPr lang="en-US" dirty="0">
                <a:solidFill>
                  <a:schemeClr val="bg1"/>
                </a:solidFill>
              </a:rPr>
              <a:t> </a:t>
            </a:r>
            <a:r>
              <a:rPr lang="en-US" dirty="0" smtClean="0">
                <a:solidFill>
                  <a:schemeClr val="bg1"/>
                </a:solidFill>
              </a:rPr>
              <a:t>without exceeding 20.</a:t>
            </a:r>
          </a:p>
          <a:p>
            <a:pPr marL="457200" lvl="1" indent="0">
              <a:buNone/>
            </a:pPr>
            <a:r>
              <a:rPr lang="en-US" dirty="0" smtClean="0">
                <a:solidFill>
                  <a:schemeClr val="bg1"/>
                </a:solidFill>
              </a:rPr>
              <a:t>	4 fish becomes 8.</a:t>
            </a:r>
          </a:p>
          <a:p>
            <a:pPr marL="457200" lvl="1" indent="0">
              <a:buNone/>
            </a:pPr>
            <a:r>
              <a:rPr lang="en-US" dirty="0" smtClean="0">
                <a:solidFill>
                  <a:schemeClr val="bg1"/>
                </a:solidFill>
              </a:rPr>
              <a:t>	9 fish becomes 18.</a:t>
            </a:r>
          </a:p>
          <a:p>
            <a:pPr marL="457200" lvl="1" indent="0">
              <a:buNone/>
            </a:pPr>
            <a:r>
              <a:rPr lang="en-US" dirty="0" smtClean="0">
                <a:solidFill>
                  <a:schemeClr val="bg1"/>
                </a:solidFill>
              </a:rPr>
              <a:t>	10 fish or more brings the pond back to 20 (the carrying capacity).</a:t>
            </a:r>
          </a:p>
        </p:txBody>
      </p:sp>
      <p:sp>
        <p:nvSpPr>
          <p:cNvPr id="5" name="Title 1"/>
          <p:cNvSpPr>
            <a:spLocks noGrp="1"/>
          </p:cNvSpPr>
          <p:nvPr>
            <p:ph type="title"/>
          </p:nvPr>
        </p:nvSpPr>
        <p:spPr>
          <a:xfrm>
            <a:off x="838200" y="215900"/>
            <a:ext cx="10668000" cy="1092533"/>
          </a:xfrm>
        </p:spPr>
        <p:txBody>
          <a:bodyPr>
            <a:normAutofit fontScale="90000"/>
          </a:bodyPr>
          <a:lstStyle/>
          <a:p>
            <a:pPr algn="ctr"/>
            <a:r>
              <a:rPr lang="en-US" dirty="0" smtClean="0">
                <a:solidFill>
                  <a:schemeClr val="bg1"/>
                </a:solidFill>
              </a:rPr>
              <a:t>We’ll set the stage with a game called </a:t>
            </a:r>
            <a:r>
              <a:rPr lang="en-US" b="1" i="1" dirty="0" smtClean="0">
                <a:solidFill>
                  <a:schemeClr val="bg1"/>
                </a:solidFill>
              </a:rPr>
              <a:t>Commons</a:t>
            </a:r>
            <a:r>
              <a:rPr lang="en-US" dirty="0" smtClean="0">
                <a:solidFill>
                  <a:schemeClr val="bg1"/>
                </a:solidFill>
              </a:rPr>
              <a:t>.</a:t>
            </a:r>
            <a:br>
              <a:rPr lang="en-US" dirty="0" smtClean="0">
                <a:solidFill>
                  <a:schemeClr val="bg1"/>
                </a:solidFill>
              </a:rPr>
            </a:br>
            <a:r>
              <a:rPr lang="en-US" sz="3300" dirty="0" smtClean="0">
                <a:solidFill>
                  <a:schemeClr val="bg1"/>
                </a:solidFill>
              </a:rPr>
              <a:t>Form </a:t>
            </a:r>
            <a:r>
              <a:rPr lang="en-US" sz="3300" dirty="0">
                <a:solidFill>
                  <a:schemeClr val="bg1"/>
                </a:solidFill>
              </a:rPr>
              <a:t>groups of 5 people, sit in </a:t>
            </a:r>
            <a:r>
              <a:rPr lang="en-US" sz="3300" dirty="0" smtClean="0">
                <a:solidFill>
                  <a:schemeClr val="bg1"/>
                </a:solidFill>
              </a:rPr>
              <a:t>a circle, </a:t>
            </a:r>
            <a:r>
              <a:rPr lang="en-US" sz="3300" dirty="0">
                <a:solidFill>
                  <a:schemeClr val="bg1"/>
                </a:solidFill>
              </a:rPr>
              <a:t>and count </a:t>
            </a:r>
            <a:r>
              <a:rPr lang="en-US" sz="3300" dirty="0" smtClean="0">
                <a:solidFill>
                  <a:schemeClr val="bg1"/>
                </a:solidFill>
              </a:rPr>
              <a:t>off from 1 to 5.</a:t>
            </a:r>
            <a:endParaRPr lang="en-US" sz="3300" i="1" dirty="0">
              <a:solidFill>
                <a:schemeClr val="bg1"/>
              </a:solidFill>
            </a:endParaRPr>
          </a:p>
        </p:txBody>
      </p:sp>
      <p:sp>
        <p:nvSpPr>
          <p:cNvPr id="8" name="Title 1"/>
          <p:cNvSpPr txBox="1">
            <a:spLocks/>
          </p:cNvSpPr>
          <p:nvPr/>
        </p:nvSpPr>
        <p:spPr>
          <a:xfrm>
            <a:off x="1" y="5968835"/>
            <a:ext cx="12207832" cy="7367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solidFill>
                  <a:schemeClr val="bg1"/>
                </a:solidFill>
              </a:rPr>
              <a:t>(Don’t eat the goldfish yet. If you have allergies, don’t eat the goldfish at all.) </a:t>
            </a:r>
            <a:endParaRPr lang="en-US" sz="4000" i="1" dirty="0">
              <a:solidFill>
                <a:schemeClr val="bg1"/>
              </a:solidFill>
            </a:endParaRPr>
          </a:p>
        </p:txBody>
      </p:sp>
    </p:spTree>
    <p:extLst>
      <p:ext uri="{BB962C8B-B14F-4D97-AF65-F5344CB8AC3E}">
        <p14:creationId xmlns:p14="http://schemas.microsoft.com/office/powerpoint/2010/main" val="26598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0"/>
            <a:ext cx="10515600" cy="2031999"/>
          </a:xfrm>
        </p:spPr>
        <p:txBody>
          <a:bodyPr>
            <a:normAutofit/>
          </a:bodyPr>
          <a:lstStyle/>
          <a:p>
            <a:r>
              <a:rPr lang="en-US" dirty="0">
                <a:solidFill>
                  <a:schemeClr val="bg1"/>
                </a:solidFill>
              </a:rPr>
              <a:t>You have thirty seconds to discuss strategy</a:t>
            </a:r>
            <a:r>
              <a:rPr lang="en-US" dirty="0" smtClean="0">
                <a:solidFill>
                  <a:schemeClr val="bg1"/>
                </a:solidFill>
              </a:rPr>
              <a:t>.</a:t>
            </a:r>
            <a:endParaRPr lang="en-US" dirty="0">
              <a:solidFill>
                <a:schemeClr val="bg1"/>
              </a:solidFill>
            </a:endParaRPr>
          </a:p>
        </p:txBody>
      </p:sp>
      <p:sp>
        <p:nvSpPr>
          <p:cNvPr id="5" name="Rectangle 4"/>
          <p:cNvSpPr/>
          <p:nvPr/>
        </p:nvSpPr>
        <p:spPr>
          <a:xfrm>
            <a:off x="0" y="2743200"/>
            <a:ext cx="6254750" cy="14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1533525" y="4839358"/>
            <a:ext cx="9124950" cy="1323439"/>
          </a:xfrm>
          <a:prstGeom prst="rect">
            <a:avLst/>
          </a:prstGeom>
        </p:spPr>
        <p:txBody>
          <a:bodyPr wrap="square">
            <a:spAutoFit/>
          </a:bodyPr>
          <a:lstStyle/>
          <a:p>
            <a:pPr lvl="0"/>
            <a:r>
              <a:rPr lang="en-US" sz="4000" dirty="0">
                <a:solidFill>
                  <a:schemeClr val="bg1"/>
                </a:solidFill>
              </a:rPr>
              <a:t>At the end of the game, the winner is the </a:t>
            </a:r>
            <a:r>
              <a:rPr lang="en-US" sz="4000" b="1" i="1" dirty="0">
                <a:solidFill>
                  <a:srgbClr val="71DAFF"/>
                </a:solidFill>
              </a:rPr>
              <a:t>individual</a:t>
            </a:r>
            <a:r>
              <a:rPr lang="en-US" sz="4000" dirty="0">
                <a:solidFill>
                  <a:schemeClr val="bg1"/>
                </a:solidFill>
              </a:rPr>
              <a:t> in the room with the most fish.</a:t>
            </a:r>
          </a:p>
        </p:txBody>
      </p:sp>
      <p:pic>
        <p:nvPicPr>
          <p:cNvPr id="6" name="Air Horn-SoundBible.com-964603082">
            <a:hlinkClick r:id="" action="ppaction://media"/>
          </p:cNvPr>
          <p:cNvPicPr>
            <a:picLocks noGrp="1" noChangeAspect="1"/>
          </p:cNvPicPr>
          <p:nvPr>
            <p:ph idx="1"/>
            <a:audioFile r:link="rId1"/>
            <p:extLst>
              <p:ext uri="{DAA4B4D4-6D71-4841-9C94-3DE7FCFB9230}">
                <p14:media xmlns:p14="http://schemas.microsoft.com/office/powerpoint/2010/main" r:embed="rId2">
                  <p14:trim end="361.0408"/>
                </p14:media>
              </p:ext>
            </p:extLst>
          </p:nvPr>
        </p:nvPicPr>
        <p:blipFill>
          <a:blip r:embed="rId5"/>
          <a:stretch>
            <a:fillRect/>
          </a:stretch>
        </p:blipFill>
        <p:spPr>
          <a:xfrm>
            <a:off x="11353800" y="241300"/>
            <a:ext cx="406400" cy="406400"/>
          </a:xfrm>
        </p:spPr>
      </p:pic>
      <p:sp>
        <p:nvSpPr>
          <p:cNvPr id="8" name="Rectangle 7"/>
          <p:cNvSpPr/>
          <p:nvPr/>
        </p:nvSpPr>
        <p:spPr>
          <a:xfrm>
            <a:off x="6614555" y="2453408"/>
            <a:ext cx="5577445" cy="1938992"/>
          </a:xfrm>
          <a:prstGeom prst="rect">
            <a:avLst/>
          </a:prstGeom>
        </p:spPr>
        <p:txBody>
          <a:bodyPr wrap="square">
            <a:spAutoFit/>
          </a:bodyPr>
          <a:lstStyle/>
          <a:p>
            <a:pPr marL="742950" lvl="0" indent="-742950">
              <a:buAutoNum type="arabicPeriod"/>
            </a:pPr>
            <a:r>
              <a:rPr lang="en-US" sz="4000" dirty="0" smtClean="0">
                <a:solidFill>
                  <a:schemeClr val="bg1"/>
                </a:solidFill>
              </a:rPr>
              <a:t> </a:t>
            </a:r>
            <a:r>
              <a:rPr lang="en-US" sz="4000" dirty="0" smtClean="0">
                <a:solidFill>
                  <a:srgbClr val="71DAFF"/>
                </a:solidFill>
              </a:rPr>
              <a:t>Take</a:t>
            </a:r>
            <a:r>
              <a:rPr lang="en-US" sz="4000" dirty="0" smtClean="0">
                <a:solidFill>
                  <a:schemeClr val="bg1"/>
                </a:solidFill>
              </a:rPr>
              <a:t> 1 to 4 fish.</a:t>
            </a:r>
          </a:p>
          <a:p>
            <a:pPr marL="742950" lvl="0" indent="-742950">
              <a:buAutoNum type="arabicPeriod"/>
            </a:pPr>
            <a:r>
              <a:rPr lang="en-US" sz="4000" dirty="0" smtClean="0">
                <a:solidFill>
                  <a:schemeClr val="bg1"/>
                </a:solidFill>
              </a:rPr>
              <a:t> </a:t>
            </a:r>
            <a:r>
              <a:rPr lang="en-US" sz="4000" dirty="0" smtClean="0">
                <a:solidFill>
                  <a:srgbClr val="71DAFF"/>
                </a:solidFill>
              </a:rPr>
              <a:t>Restock</a:t>
            </a:r>
            <a:r>
              <a:rPr lang="en-US" sz="4000" dirty="0" smtClean="0">
                <a:solidFill>
                  <a:schemeClr val="bg1"/>
                </a:solidFill>
              </a:rPr>
              <a:t> the pond.</a:t>
            </a:r>
          </a:p>
          <a:p>
            <a:pPr marL="742950" lvl="0" indent="-742950">
              <a:buAutoNum type="arabicPeriod"/>
            </a:pPr>
            <a:r>
              <a:rPr lang="en-US" sz="4000" dirty="0" smtClean="0">
                <a:solidFill>
                  <a:schemeClr val="bg1"/>
                </a:solidFill>
              </a:rPr>
              <a:t> </a:t>
            </a:r>
            <a:r>
              <a:rPr lang="en-US" sz="4000" dirty="0" smtClean="0">
                <a:solidFill>
                  <a:srgbClr val="71DAFF"/>
                </a:solidFill>
              </a:rPr>
              <a:t>Repeat</a:t>
            </a:r>
            <a:r>
              <a:rPr lang="en-US" sz="4000" dirty="0" smtClean="0">
                <a:solidFill>
                  <a:schemeClr val="bg1"/>
                </a:solidFill>
              </a:rPr>
              <a:t> four times.</a:t>
            </a:r>
            <a:endParaRPr lang="en-US" sz="4000" dirty="0">
              <a:solidFill>
                <a:schemeClr val="bg1"/>
              </a:solidFill>
            </a:endParaRPr>
          </a:p>
        </p:txBody>
      </p:sp>
    </p:spTree>
    <p:extLst>
      <p:ext uri="{BB962C8B-B14F-4D97-AF65-F5344CB8AC3E}">
        <p14:creationId xmlns:p14="http://schemas.microsoft.com/office/powerpoint/2010/main" val="1809774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9000"/>
                                        <p:tgtEl>
                                          <p:spTgt spid="5"/>
                                        </p:tgtEl>
                                        <p:attrNameLst>
                                          <p:attrName>ppt_x</p:attrName>
                                        </p:attrNameLst>
                                      </p:cBhvr>
                                      <p:tavLst>
                                        <p:tav tm="0">
                                          <p:val>
                                            <p:strVal val="ppt_x"/>
                                          </p:val>
                                        </p:tav>
                                        <p:tav tm="100000">
                                          <p:val>
                                            <p:strVal val="0-ppt_w/2"/>
                                          </p:val>
                                        </p:tav>
                                      </p:tavLst>
                                    </p:anim>
                                    <p:anim calcmode="lin" valueType="num">
                                      <p:cBhvr additive="base">
                                        <p:cTn id="7" dur="59000"/>
                                        <p:tgtEl>
                                          <p:spTgt spid="5"/>
                                        </p:tgtEl>
                                        <p:attrNameLst>
                                          <p:attrName>ppt_y</p:attrName>
                                        </p:attrNameLst>
                                      </p:cBhvr>
                                      <p:tavLst>
                                        <p:tav tm="0">
                                          <p:val>
                                            <p:strVal val="ppt_y"/>
                                          </p:val>
                                        </p:tav>
                                        <p:tav tm="100000">
                                          <p:val>
                                            <p:strVal val="ppt_y"/>
                                          </p:val>
                                        </p:tav>
                                      </p:tavLst>
                                    </p:anim>
                                    <p:set>
                                      <p:cBhvr>
                                        <p:cTn id="8" dur="1" fill="hold">
                                          <p:stCondLst>
                                            <p:cond delay="58999"/>
                                          </p:stCondLst>
                                        </p:cTn>
                                        <p:tgtEl>
                                          <p:spTgt spid="5"/>
                                        </p:tgtEl>
                                        <p:attrNameLst>
                                          <p:attrName>style.visibility</p:attrName>
                                        </p:attrNameLst>
                                      </p:cBhvr>
                                      <p:to>
                                        <p:strVal val="hidden"/>
                                      </p:to>
                                    </p:set>
                                  </p:childTnLst>
                                </p:cTn>
                              </p:par>
                            </p:childTnLst>
                          </p:cTn>
                        </p:par>
                        <p:par>
                          <p:cTn id="9" fill="hold">
                            <p:stCondLst>
                              <p:cond delay="59000"/>
                            </p:stCondLst>
                            <p:childTnLst>
                              <p:par>
                                <p:cTn id="10" presetID="1" presetClass="mediacall" presetSubtype="0" fill="hold" nodeType="afterEffect">
                                  <p:stCondLst>
                                    <p:cond delay="0"/>
                                  </p:stCondLst>
                                  <p:childTnLst>
                                    <p:cmd type="call" cmd="playFrom(0.0)">
                                      <p:cBhvr>
                                        <p:cTn id="11" dur="1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0"/>
            <a:ext cx="10515600" cy="2031999"/>
          </a:xfrm>
        </p:spPr>
        <p:txBody>
          <a:bodyPr>
            <a:normAutofit fontScale="90000"/>
          </a:bodyPr>
          <a:lstStyle/>
          <a:p>
            <a:r>
              <a:rPr lang="en-US" dirty="0" smtClean="0">
                <a:solidFill>
                  <a:schemeClr val="bg1"/>
                </a:solidFill>
              </a:rPr>
              <a:t>Round one. </a:t>
            </a:r>
            <a:br>
              <a:rPr lang="en-US" dirty="0" smtClean="0">
                <a:solidFill>
                  <a:schemeClr val="bg1"/>
                </a:solidFill>
              </a:rPr>
            </a:br>
            <a:r>
              <a:rPr lang="en-US" dirty="0" smtClean="0">
                <a:solidFill>
                  <a:schemeClr val="bg1"/>
                </a:solidFill>
              </a:rPr>
              <a:t>Take turns going clockwise, starting with player #3.</a:t>
            </a:r>
            <a:br>
              <a:rPr lang="en-US" dirty="0" smtClean="0">
                <a:solidFill>
                  <a:schemeClr val="bg1"/>
                </a:solidFill>
              </a:rPr>
            </a:br>
            <a:r>
              <a:rPr lang="en-US" dirty="0" smtClean="0">
                <a:solidFill>
                  <a:schemeClr val="bg1"/>
                </a:solidFill>
              </a:rPr>
              <a:t>You have 60 seconds.</a:t>
            </a:r>
            <a:endParaRPr lang="en-US" dirty="0">
              <a:solidFill>
                <a:schemeClr val="bg1"/>
              </a:solidFill>
            </a:endParaRPr>
          </a:p>
        </p:txBody>
      </p:sp>
      <p:sp>
        <p:nvSpPr>
          <p:cNvPr id="5" name="Rectangle 4"/>
          <p:cNvSpPr/>
          <p:nvPr/>
        </p:nvSpPr>
        <p:spPr>
          <a:xfrm>
            <a:off x="0" y="2743200"/>
            <a:ext cx="12192000" cy="14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285750" y="4483101"/>
            <a:ext cx="11620500" cy="707886"/>
          </a:xfrm>
          <a:prstGeom prst="rect">
            <a:avLst/>
          </a:prstGeom>
        </p:spPr>
        <p:txBody>
          <a:bodyPr wrap="square">
            <a:spAutoFit/>
          </a:bodyPr>
          <a:lstStyle/>
          <a:p>
            <a:pPr algn="ctr"/>
            <a:r>
              <a:rPr lang="en-US" sz="4000" dirty="0" smtClean="0">
                <a:solidFill>
                  <a:schemeClr val="bg1"/>
                </a:solidFill>
              </a:rPr>
              <a:t>Each </a:t>
            </a:r>
            <a:r>
              <a:rPr lang="en-US" sz="4000" dirty="0">
                <a:solidFill>
                  <a:schemeClr val="bg1"/>
                </a:solidFill>
              </a:rPr>
              <a:t>person in </a:t>
            </a:r>
            <a:r>
              <a:rPr lang="en-US" sz="4000" dirty="0" smtClean="0">
                <a:solidFill>
                  <a:schemeClr val="bg1"/>
                </a:solidFill>
              </a:rPr>
              <a:t>your </a:t>
            </a:r>
            <a:r>
              <a:rPr lang="en-US" sz="4000" dirty="0">
                <a:solidFill>
                  <a:schemeClr val="bg1"/>
                </a:solidFill>
              </a:rPr>
              <a:t>group </a:t>
            </a:r>
            <a:r>
              <a:rPr lang="en-US" sz="4000" dirty="0" smtClean="0">
                <a:solidFill>
                  <a:schemeClr val="bg1"/>
                </a:solidFill>
              </a:rPr>
              <a:t>takes </a:t>
            </a:r>
            <a:r>
              <a:rPr lang="en-US" sz="4000" dirty="0">
                <a:solidFill>
                  <a:schemeClr val="bg1"/>
                </a:solidFill>
              </a:rPr>
              <a:t>between 1 and 4 </a:t>
            </a:r>
            <a:r>
              <a:rPr lang="en-US" sz="4000" dirty="0" smtClean="0">
                <a:solidFill>
                  <a:schemeClr val="bg1"/>
                </a:solidFill>
              </a:rPr>
              <a:t>fish.</a:t>
            </a:r>
            <a:endParaRPr lang="en-US" sz="4000" dirty="0">
              <a:solidFill>
                <a:schemeClr val="bg1"/>
              </a:solidFill>
            </a:endParaRPr>
          </a:p>
        </p:txBody>
      </p:sp>
      <p:pic>
        <p:nvPicPr>
          <p:cNvPr id="8" name="Air Horn-SoundBible.com-964603082">
            <a:hlinkClick r:id="" action="ppaction://media"/>
          </p:cNvPr>
          <p:cNvPicPr>
            <a:picLocks noGrp="1" noChangeAspect="1"/>
          </p:cNvPicPr>
          <p:nvPr>
            <p:ph idx="1"/>
            <a:audioFile r:link="rId1"/>
            <p:extLst>
              <p:ext uri="{DAA4B4D4-6D71-4841-9C94-3DE7FCFB9230}">
                <p14:media xmlns:p14="http://schemas.microsoft.com/office/powerpoint/2010/main" r:embed="rId2">
                  <p14:trim end="361.0408"/>
                </p14:media>
              </p:ext>
            </p:extLst>
          </p:nvPr>
        </p:nvPicPr>
        <p:blipFill>
          <a:blip r:embed="rId5"/>
          <a:stretch>
            <a:fillRect/>
          </a:stretch>
        </p:blipFill>
        <p:spPr>
          <a:xfrm>
            <a:off x="11353800" y="241300"/>
            <a:ext cx="406400" cy="406400"/>
          </a:xfrm>
        </p:spPr>
      </p:pic>
    </p:spTree>
    <p:extLst>
      <p:ext uri="{BB962C8B-B14F-4D97-AF65-F5344CB8AC3E}">
        <p14:creationId xmlns:p14="http://schemas.microsoft.com/office/powerpoint/2010/main" val="102310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9000"/>
                                        <p:tgtEl>
                                          <p:spTgt spid="5"/>
                                        </p:tgtEl>
                                        <p:attrNameLst>
                                          <p:attrName>ppt_x</p:attrName>
                                        </p:attrNameLst>
                                      </p:cBhvr>
                                      <p:tavLst>
                                        <p:tav tm="0">
                                          <p:val>
                                            <p:strVal val="ppt_x"/>
                                          </p:val>
                                        </p:tav>
                                        <p:tav tm="100000">
                                          <p:val>
                                            <p:strVal val="0-ppt_w/2"/>
                                          </p:val>
                                        </p:tav>
                                      </p:tavLst>
                                    </p:anim>
                                    <p:anim calcmode="lin" valueType="num">
                                      <p:cBhvr additive="base">
                                        <p:cTn id="7" dur="59000"/>
                                        <p:tgtEl>
                                          <p:spTgt spid="5"/>
                                        </p:tgtEl>
                                        <p:attrNameLst>
                                          <p:attrName>ppt_y</p:attrName>
                                        </p:attrNameLst>
                                      </p:cBhvr>
                                      <p:tavLst>
                                        <p:tav tm="0">
                                          <p:val>
                                            <p:strVal val="ppt_y"/>
                                          </p:val>
                                        </p:tav>
                                        <p:tav tm="100000">
                                          <p:val>
                                            <p:strVal val="ppt_y"/>
                                          </p:val>
                                        </p:tav>
                                      </p:tavLst>
                                    </p:anim>
                                    <p:set>
                                      <p:cBhvr>
                                        <p:cTn id="8" dur="1" fill="hold">
                                          <p:stCondLst>
                                            <p:cond delay="58999"/>
                                          </p:stCondLst>
                                        </p:cTn>
                                        <p:tgtEl>
                                          <p:spTgt spid="5"/>
                                        </p:tgtEl>
                                        <p:attrNameLst>
                                          <p:attrName>style.visibility</p:attrName>
                                        </p:attrNameLst>
                                      </p:cBhvr>
                                      <p:to>
                                        <p:strVal val="hidden"/>
                                      </p:to>
                                    </p:set>
                                  </p:childTnLst>
                                </p:cTn>
                              </p:par>
                            </p:childTnLst>
                          </p:cTn>
                        </p:par>
                        <p:par>
                          <p:cTn id="9" fill="hold">
                            <p:stCondLst>
                              <p:cond delay="59000"/>
                            </p:stCondLst>
                            <p:childTnLst>
                              <p:par>
                                <p:cTn id="10" presetID="1" presetClass="mediacall" presetSubtype="0" fill="hold" nodeType="afterEffect">
                                  <p:stCondLst>
                                    <p:cond delay="0"/>
                                  </p:stCondLst>
                                  <p:childTnLst>
                                    <p:cmd type="call" cmd="playFrom(0.0)">
                                      <p:cBhvr>
                                        <p:cTn id="11" dur="17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12"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0"/>
            <a:ext cx="10515600" cy="2031999"/>
          </a:xfrm>
        </p:spPr>
        <p:txBody>
          <a:bodyPr>
            <a:normAutofit/>
          </a:bodyPr>
          <a:lstStyle/>
          <a:p>
            <a:r>
              <a:rPr lang="en-US" dirty="0">
                <a:solidFill>
                  <a:schemeClr val="bg1"/>
                </a:solidFill>
              </a:rPr>
              <a:t>Restock your pond.</a:t>
            </a:r>
            <a:br>
              <a:rPr lang="en-US" dirty="0">
                <a:solidFill>
                  <a:schemeClr val="bg1"/>
                </a:solidFill>
              </a:rPr>
            </a:br>
            <a:r>
              <a:rPr lang="en-US" dirty="0">
                <a:solidFill>
                  <a:schemeClr val="bg1"/>
                </a:solidFill>
              </a:rPr>
              <a:t>You have thirty seconds.</a:t>
            </a:r>
          </a:p>
        </p:txBody>
      </p:sp>
      <p:sp>
        <p:nvSpPr>
          <p:cNvPr id="5" name="Rectangle 4"/>
          <p:cNvSpPr/>
          <p:nvPr/>
        </p:nvSpPr>
        <p:spPr>
          <a:xfrm>
            <a:off x="0" y="2743200"/>
            <a:ext cx="6254750" cy="14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285750" y="4483101"/>
            <a:ext cx="11620500" cy="1891287"/>
          </a:xfrm>
          <a:prstGeom prst="rect">
            <a:avLst/>
          </a:prstGeom>
        </p:spPr>
        <p:txBody>
          <a:bodyPr wrap="square">
            <a:spAutoFit/>
          </a:bodyPr>
          <a:lstStyle/>
          <a:p>
            <a:pPr lvl="0">
              <a:lnSpc>
                <a:spcPct val="90000"/>
              </a:lnSpc>
              <a:spcBef>
                <a:spcPts val="1000"/>
              </a:spcBef>
            </a:pPr>
            <a:r>
              <a:rPr lang="en-US" sz="3200" dirty="0" smtClean="0">
                <a:solidFill>
                  <a:schemeClr val="bg1"/>
                </a:solidFill>
              </a:rPr>
              <a:t>Double </a:t>
            </a:r>
            <a:r>
              <a:rPr lang="en-US" sz="3200" dirty="0">
                <a:solidFill>
                  <a:schemeClr val="bg1"/>
                </a:solidFill>
              </a:rPr>
              <a:t>the number of </a:t>
            </a:r>
            <a:r>
              <a:rPr lang="en-US" sz="3200" dirty="0" smtClean="0">
                <a:solidFill>
                  <a:schemeClr val="bg1"/>
                </a:solidFill>
              </a:rPr>
              <a:t>fish in your pond (but don’t exceed 20).</a:t>
            </a:r>
            <a:endParaRPr lang="en-US" sz="3200" dirty="0">
              <a:solidFill>
                <a:schemeClr val="bg1"/>
              </a:solidFill>
            </a:endParaRPr>
          </a:p>
          <a:p>
            <a:pPr lvl="1">
              <a:lnSpc>
                <a:spcPct val="90000"/>
              </a:lnSpc>
              <a:spcBef>
                <a:spcPts val="500"/>
              </a:spcBef>
            </a:pPr>
            <a:r>
              <a:rPr lang="en-US" sz="2800" dirty="0">
                <a:solidFill>
                  <a:schemeClr val="bg1"/>
                </a:solidFill>
              </a:rPr>
              <a:t>	4 fish becomes </a:t>
            </a:r>
            <a:r>
              <a:rPr lang="en-US" sz="2800" dirty="0" smtClean="0">
                <a:solidFill>
                  <a:schemeClr val="bg1"/>
                </a:solidFill>
              </a:rPr>
              <a:t>8;</a:t>
            </a:r>
          </a:p>
          <a:p>
            <a:pPr lvl="1">
              <a:lnSpc>
                <a:spcPct val="90000"/>
              </a:lnSpc>
              <a:spcBef>
                <a:spcPts val="500"/>
              </a:spcBef>
            </a:pPr>
            <a:r>
              <a:rPr lang="en-US" sz="2800" dirty="0" smtClean="0">
                <a:solidFill>
                  <a:schemeClr val="bg1"/>
                </a:solidFill>
              </a:rPr>
              <a:t>	9 fish becomes 18.</a:t>
            </a:r>
          </a:p>
          <a:p>
            <a:pPr lvl="1">
              <a:lnSpc>
                <a:spcPct val="90000"/>
              </a:lnSpc>
              <a:spcBef>
                <a:spcPts val="500"/>
              </a:spcBef>
            </a:pPr>
            <a:r>
              <a:rPr lang="en-US" sz="2800" dirty="0">
                <a:solidFill>
                  <a:schemeClr val="bg1"/>
                </a:solidFill>
              </a:rPr>
              <a:t>	10 fish or more brings the pond back to 20 (the carrying capacity).</a:t>
            </a:r>
          </a:p>
        </p:txBody>
      </p:sp>
      <p:pic>
        <p:nvPicPr>
          <p:cNvPr id="8" name="Air Horn-SoundBible.com-964603082">
            <a:hlinkClick r:id="" action="ppaction://media"/>
          </p:cNvPr>
          <p:cNvPicPr>
            <a:picLocks noGrp="1" noChangeAspect="1"/>
          </p:cNvPicPr>
          <p:nvPr>
            <p:ph idx="1"/>
            <a:audioFile r:link="rId1"/>
            <p:extLst>
              <p:ext uri="{DAA4B4D4-6D71-4841-9C94-3DE7FCFB9230}">
                <p14:media xmlns:p14="http://schemas.microsoft.com/office/powerpoint/2010/main" r:embed="rId2">
                  <p14:trim end="361.0408"/>
                </p14:media>
              </p:ext>
            </p:extLst>
          </p:nvPr>
        </p:nvPicPr>
        <p:blipFill>
          <a:blip r:embed="rId5"/>
          <a:stretch>
            <a:fillRect/>
          </a:stretch>
        </p:blipFill>
        <p:spPr>
          <a:xfrm>
            <a:off x="11353800" y="241300"/>
            <a:ext cx="406400" cy="406400"/>
          </a:xfrm>
        </p:spPr>
      </p:pic>
    </p:spTree>
    <p:extLst>
      <p:ext uri="{BB962C8B-B14F-4D97-AF65-F5344CB8AC3E}">
        <p14:creationId xmlns:p14="http://schemas.microsoft.com/office/powerpoint/2010/main" val="3319429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9000"/>
                                        <p:tgtEl>
                                          <p:spTgt spid="5"/>
                                        </p:tgtEl>
                                        <p:attrNameLst>
                                          <p:attrName>ppt_x</p:attrName>
                                        </p:attrNameLst>
                                      </p:cBhvr>
                                      <p:tavLst>
                                        <p:tav tm="0">
                                          <p:val>
                                            <p:strVal val="ppt_x"/>
                                          </p:val>
                                        </p:tav>
                                        <p:tav tm="100000">
                                          <p:val>
                                            <p:strVal val="0-ppt_w/2"/>
                                          </p:val>
                                        </p:tav>
                                      </p:tavLst>
                                    </p:anim>
                                    <p:anim calcmode="lin" valueType="num">
                                      <p:cBhvr additive="base">
                                        <p:cTn id="7" dur="59000"/>
                                        <p:tgtEl>
                                          <p:spTgt spid="5"/>
                                        </p:tgtEl>
                                        <p:attrNameLst>
                                          <p:attrName>ppt_y</p:attrName>
                                        </p:attrNameLst>
                                      </p:cBhvr>
                                      <p:tavLst>
                                        <p:tav tm="0">
                                          <p:val>
                                            <p:strVal val="ppt_y"/>
                                          </p:val>
                                        </p:tav>
                                        <p:tav tm="100000">
                                          <p:val>
                                            <p:strVal val="ppt_y"/>
                                          </p:val>
                                        </p:tav>
                                      </p:tavLst>
                                    </p:anim>
                                    <p:set>
                                      <p:cBhvr>
                                        <p:cTn id="8" dur="1" fill="hold">
                                          <p:stCondLst>
                                            <p:cond delay="58999"/>
                                          </p:stCondLst>
                                        </p:cTn>
                                        <p:tgtEl>
                                          <p:spTgt spid="5"/>
                                        </p:tgtEl>
                                        <p:attrNameLst>
                                          <p:attrName>style.visibility</p:attrName>
                                        </p:attrNameLst>
                                      </p:cBhvr>
                                      <p:to>
                                        <p:strVal val="hidden"/>
                                      </p:to>
                                    </p:set>
                                  </p:childTnLst>
                                </p:cTn>
                              </p:par>
                            </p:childTnLst>
                          </p:cTn>
                        </p:par>
                        <p:par>
                          <p:cTn id="9" fill="hold">
                            <p:stCondLst>
                              <p:cond delay="59000"/>
                            </p:stCondLst>
                            <p:childTnLst>
                              <p:par>
                                <p:cTn id="10" presetID="1" presetClass="mediacall" presetSubtype="0" fill="hold" nodeType="afterEffect">
                                  <p:stCondLst>
                                    <p:cond delay="0"/>
                                  </p:stCondLst>
                                  <p:childTnLst>
                                    <p:cmd type="call" cmd="playFrom(0.0)">
                                      <p:cBhvr>
                                        <p:cTn id="11" dur="17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12"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0"/>
            <a:ext cx="10515600" cy="2031999"/>
          </a:xfrm>
        </p:spPr>
        <p:txBody>
          <a:bodyPr>
            <a:normAutofit fontScale="90000"/>
          </a:bodyPr>
          <a:lstStyle/>
          <a:p>
            <a:r>
              <a:rPr lang="en-US" dirty="0" smtClean="0">
                <a:solidFill>
                  <a:schemeClr val="bg1"/>
                </a:solidFill>
              </a:rPr>
              <a:t>Round two. </a:t>
            </a:r>
            <a:br>
              <a:rPr lang="en-US" dirty="0" smtClean="0">
                <a:solidFill>
                  <a:schemeClr val="bg1"/>
                </a:solidFill>
              </a:rPr>
            </a:br>
            <a:r>
              <a:rPr lang="en-US" dirty="0" smtClean="0">
                <a:solidFill>
                  <a:schemeClr val="bg1"/>
                </a:solidFill>
              </a:rPr>
              <a:t>Take turns going clockwise, starting with player #2.</a:t>
            </a:r>
            <a:br>
              <a:rPr lang="en-US" dirty="0" smtClean="0">
                <a:solidFill>
                  <a:schemeClr val="bg1"/>
                </a:solidFill>
              </a:rPr>
            </a:br>
            <a:r>
              <a:rPr lang="en-US" dirty="0" smtClean="0">
                <a:solidFill>
                  <a:schemeClr val="bg1"/>
                </a:solidFill>
              </a:rPr>
              <a:t>You have 60 seconds.</a:t>
            </a:r>
            <a:endParaRPr lang="en-US" dirty="0">
              <a:solidFill>
                <a:schemeClr val="bg1"/>
              </a:solidFill>
            </a:endParaRPr>
          </a:p>
        </p:txBody>
      </p:sp>
      <p:sp>
        <p:nvSpPr>
          <p:cNvPr id="5" name="Rectangle 4"/>
          <p:cNvSpPr/>
          <p:nvPr/>
        </p:nvSpPr>
        <p:spPr>
          <a:xfrm>
            <a:off x="0" y="2743200"/>
            <a:ext cx="12192000" cy="14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285750" y="4483101"/>
            <a:ext cx="11620500" cy="707886"/>
          </a:xfrm>
          <a:prstGeom prst="rect">
            <a:avLst/>
          </a:prstGeom>
        </p:spPr>
        <p:txBody>
          <a:bodyPr wrap="square">
            <a:spAutoFit/>
          </a:bodyPr>
          <a:lstStyle/>
          <a:p>
            <a:pPr algn="ctr"/>
            <a:r>
              <a:rPr lang="en-US" sz="4000" dirty="0" smtClean="0">
                <a:solidFill>
                  <a:schemeClr val="bg1"/>
                </a:solidFill>
              </a:rPr>
              <a:t>Each </a:t>
            </a:r>
            <a:r>
              <a:rPr lang="en-US" sz="4000" dirty="0">
                <a:solidFill>
                  <a:schemeClr val="bg1"/>
                </a:solidFill>
              </a:rPr>
              <a:t>person in </a:t>
            </a:r>
            <a:r>
              <a:rPr lang="en-US" sz="4000" dirty="0" smtClean="0">
                <a:solidFill>
                  <a:schemeClr val="bg1"/>
                </a:solidFill>
              </a:rPr>
              <a:t>your </a:t>
            </a:r>
            <a:r>
              <a:rPr lang="en-US" sz="4000" dirty="0">
                <a:solidFill>
                  <a:schemeClr val="bg1"/>
                </a:solidFill>
              </a:rPr>
              <a:t>group </a:t>
            </a:r>
            <a:r>
              <a:rPr lang="en-US" sz="4000" dirty="0" smtClean="0">
                <a:solidFill>
                  <a:schemeClr val="bg1"/>
                </a:solidFill>
              </a:rPr>
              <a:t>takes </a:t>
            </a:r>
            <a:r>
              <a:rPr lang="en-US" sz="4000" dirty="0">
                <a:solidFill>
                  <a:schemeClr val="bg1"/>
                </a:solidFill>
              </a:rPr>
              <a:t>between 1 and 4 </a:t>
            </a:r>
            <a:r>
              <a:rPr lang="en-US" sz="4000" dirty="0" smtClean="0">
                <a:solidFill>
                  <a:schemeClr val="bg1"/>
                </a:solidFill>
              </a:rPr>
              <a:t>fish.</a:t>
            </a:r>
            <a:endParaRPr lang="en-US" sz="4000" dirty="0">
              <a:solidFill>
                <a:schemeClr val="bg1"/>
              </a:solidFill>
            </a:endParaRPr>
          </a:p>
        </p:txBody>
      </p:sp>
      <p:pic>
        <p:nvPicPr>
          <p:cNvPr id="6" name="Air Horn-SoundBible.com-964603082">
            <a:hlinkClick r:id="" action="ppaction://media"/>
          </p:cNvPr>
          <p:cNvPicPr>
            <a:picLocks noGrp="1" noChangeAspect="1"/>
          </p:cNvPicPr>
          <p:nvPr>
            <p:ph idx="1"/>
            <a:audioFile r:link="rId1"/>
            <p:extLst>
              <p:ext uri="{DAA4B4D4-6D71-4841-9C94-3DE7FCFB9230}">
                <p14:media xmlns:p14="http://schemas.microsoft.com/office/powerpoint/2010/main" r:embed="rId2">
                  <p14:trim end="361.0408"/>
                </p14:media>
              </p:ext>
            </p:extLst>
          </p:nvPr>
        </p:nvPicPr>
        <p:blipFill>
          <a:blip r:embed="rId5"/>
          <a:stretch>
            <a:fillRect/>
          </a:stretch>
        </p:blipFill>
        <p:spPr>
          <a:xfrm>
            <a:off x="11353800" y="241300"/>
            <a:ext cx="406400" cy="406400"/>
          </a:xfrm>
        </p:spPr>
      </p:pic>
    </p:spTree>
    <p:extLst>
      <p:ext uri="{BB962C8B-B14F-4D97-AF65-F5344CB8AC3E}">
        <p14:creationId xmlns:p14="http://schemas.microsoft.com/office/powerpoint/2010/main" val="1680575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9000"/>
                                        <p:tgtEl>
                                          <p:spTgt spid="5"/>
                                        </p:tgtEl>
                                        <p:attrNameLst>
                                          <p:attrName>ppt_x</p:attrName>
                                        </p:attrNameLst>
                                      </p:cBhvr>
                                      <p:tavLst>
                                        <p:tav tm="0">
                                          <p:val>
                                            <p:strVal val="ppt_x"/>
                                          </p:val>
                                        </p:tav>
                                        <p:tav tm="100000">
                                          <p:val>
                                            <p:strVal val="0-ppt_w/2"/>
                                          </p:val>
                                        </p:tav>
                                      </p:tavLst>
                                    </p:anim>
                                    <p:anim calcmode="lin" valueType="num">
                                      <p:cBhvr additive="base">
                                        <p:cTn id="7" dur="59000"/>
                                        <p:tgtEl>
                                          <p:spTgt spid="5"/>
                                        </p:tgtEl>
                                        <p:attrNameLst>
                                          <p:attrName>ppt_y</p:attrName>
                                        </p:attrNameLst>
                                      </p:cBhvr>
                                      <p:tavLst>
                                        <p:tav tm="0">
                                          <p:val>
                                            <p:strVal val="ppt_y"/>
                                          </p:val>
                                        </p:tav>
                                        <p:tav tm="100000">
                                          <p:val>
                                            <p:strVal val="ppt_y"/>
                                          </p:val>
                                        </p:tav>
                                      </p:tavLst>
                                    </p:anim>
                                    <p:set>
                                      <p:cBhvr>
                                        <p:cTn id="8" dur="1" fill="hold">
                                          <p:stCondLst>
                                            <p:cond delay="58999"/>
                                          </p:stCondLst>
                                        </p:cTn>
                                        <p:tgtEl>
                                          <p:spTgt spid="5"/>
                                        </p:tgtEl>
                                        <p:attrNameLst>
                                          <p:attrName>style.visibility</p:attrName>
                                        </p:attrNameLst>
                                      </p:cBhvr>
                                      <p:to>
                                        <p:strVal val="hidden"/>
                                      </p:to>
                                    </p:set>
                                  </p:childTnLst>
                                </p:cTn>
                              </p:par>
                            </p:childTnLst>
                          </p:cTn>
                        </p:par>
                        <p:par>
                          <p:cTn id="9" fill="hold">
                            <p:stCondLst>
                              <p:cond delay="59000"/>
                            </p:stCondLst>
                            <p:childTnLst>
                              <p:par>
                                <p:cTn id="10" presetID="1" presetClass="mediacall" presetSubtype="0" fill="hold" nodeType="afterEffect">
                                  <p:stCondLst>
                                    <p:cond delay="0"/>
                                  </p:stCondLst>
                                  <p:childTnLst>
                                    <p:cmd type="call" cmd="playFrom(0.0)">
                                      <p:cBhvr>
                                        <p:cTn id="11" dur="1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0"/>
            <a:ext cx="10515600" cy="2031999"/>
          </a:xfrm>
        </p:spPr>
        <p:txBody>
          <a:bodyPr>
            <a:normAutofit/>
          </a:bodyPr>
          <a:lstStyle/>
          <a:p>
            <a:r>
              <a:rPr lang="en-US" dirty="0">
                <a:solidFill>
                  <a:schemeClr val="bg1"/>
                </a:solidFill>
              </a:rPr>
              <a:t>Restock your pond.</a:t>
            </a:r>
            <a:br>
              <a:rPr lang="en-US" dirty="0">
                <a:solidFill>
                  <a:schemeClr val="bg1"/>
                </a:solidFill>
              </a:rPr>
            </a:br>
            <a:r>
              <a:rPr lang="en-US" dirty="0">
                <a:solidFill>
                  <a:schemeClr val="bg1"/>
                </a:solidFill>
              </a:rPr>
              <a:t>You have thirty seconds.</a:t>
            </a:r>
          </a:p>
        </p:txBody>
      </p:sp>
      <p:sp>
        <p:nvSpPr>
          <p:cNvPr id="5" name="Rectangle 4"/>
          <p:cNvSpPr/>
          <p:nvPr/>
        </p:nvSpPr>
        <p:spPr>
          <a:xfrm>
            <a:off x="0" y="2743200"/>
            <a:ext cx="6254750" cy="14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285750" y="4483101"/>
            <a:ext cx="11620500" cy="1891287"/>
          </a:xfrm>
          <a:prstGeom prst="rect">
            <a:avLst/>
          </a:prstGeom>
        </p:spPr>
        <p:txBody>
          <a:bodyPr wrap="square">
            <a:spAutoFit/>
          </a:bodyPr>
          <a:lstStyle/>
          <a:p>
            <a:pPr lvl="0">
              <a:lnSpc>
                <a:spcPct val="90000"/>
              </a:lnSpc>
              <a:spcBef>
                <a:spcPts val="1000"/>
              </a:spcBef>
            </a:pPr>
            <a:r>
              <a:rPr lang="en-US" sz="3200" dirty="0" smtClean="0">
                <a:solidFill>
                  <a:schemeClr val="bg1"/>
                </a:solidFill>
              </a:rPr>
              <a:t>Double </a:t>
            </a:r>
            <a:r>
              <a:rPr lang="en-US" sz="3200" dirty="0">
                <a:solidFill>
                  <a:schemeClr val="bg1"/>
                </a:solidFill>
              </a:rPr>
              <a:t>the number of </a:t>
            </a:r>
            <a:r>
              <a:rPr lang="en-US" sz="3200" dirty="0" smtClean="0">
                <a:solidFill>
                  <a:schemeClr val="bg1"/>
                </a:solidFill>
              </a:rPr>
              <a:t>fish in your pond (but don’t exceed 20).</a:t>
            </a:r>
            <a:endParaRPr lang="en-US" sz="3200" dirty="0">
              <a:solidFill>
                <a:schemeClr val="bg1"/>
              </a:solidFill>
            </a:endParaRPr>
          </a:p>
          <a:p>
            <a:pPr lvl="1">
              <a:lnSpc>
                <a:spcPct val="90000"/>
              </a:lnSpc>
              <a:spcBef>
                <a:spcPts val="500"/>
              </a:spcBef>
            </a:pPr>
            <a:r>
              <a:rPr lang="en-US" sz="2800" dirty="0">
                <a:solidFill>
                  <a:schemeClr val="bg1"/>
                </a:solidFill>
              </a:rPr>
              <a:t>	4 fish becomes </a:t>
            </a:r>
            <a:r>
              <a:rPr lang="en-US" sz="2800" dirty="0" smtClean="0">
                <a:solidFill>
                  <a:schemeClr val="bg1"/>
                </a:solidFill>
              </a:rPr>
              <a:t>8;</a:t>
            </a:r>
          </a:p>
          <a:p>
            <a:pPr lvl="1">
              <a:lnSpc>
                <a:spcPct val="90000"/>
              </a:lnSpc>
              <a:spcBef>
                <a:spcPts val="500"/>
              </a:spcBef>
            </a:pPr>
            <a:r>
              <a:rPr lang="en-US" sz="2800" dirty="0" smtClean="0">
                <a:solidFill>
                  <a:schemeClr val="bg1"/>
                </a:solidFill>
              </a:rPr>
              <a:t>	9 fish becomes 18.</a:t>
            </a:r>
          </a:p>
          <a:p>
            <a:pPr lvl="1">
              <a:lnSpc>
                <a:spcPct val="90000"/>
              </a:lnSpc>
              <a:spcBef>
                <a:spcPts val="500"/>
              </a:spcBef>
            </a:pPr>
            <a:r>
              <a:rPr lang="en-US" sz="2800" dirty="0">
                <a:solidFill>
                  <a:schemeClr val="bg1"/>
                </a:solidFill>
              </a:rPr>
              <a:t>	10 fish or more brings the pond back to 20 (the carrying capacity).</a:t>
            </a:r>
          </a:p>
        </p:txBody>
      </p:sp>
      <p:pic>
        <p:nvPicPr>
          <p:cNvPr id="6" name="Air Horn-SoundBible.com-964603082">
            <a:hlinkClick r:id="" action="ppaction://media"/>
          </p:cNvPr>
          <p:cNvPicPr>
            <a:picLocks noGrp="1" noChangeAspect="1"/>
          </p:cNvPicPr>
          <p:nvPr>
            <p:ph idx="1"/>
            <a:audioFile r:link="rId1"/>
            <p:extLst>
              <p:ext uri="{DAA4B4D4-6D71-4841-9C94-3DE7FCFB9230}">
                <p14:media xmlns:p14="http://schemas.microsoft.com/office/powerpoint/2010/main" r:embed="rId2">
                  <p14:trim end="361.0408"/>
                </p14:media>
              </p:ext>
            </p:extLst>
          </p:nvPr>
        </p:nvPicPr>
        <p:blipFill>
          <a:blip r:embed="rId5"/>
          <a:stretch>
            <a:fillRect/>
          </a:stretch>
        </p:blipFill>
        <p:spPr>
          <a:xfrm>
            <a:off x="11353800" y="241300"/>
            <a:ext cx="406400" cy="406400"/>
          </a:xfrm>
        </p:spPr>
      </p:pic>
    </p:spTree>
    <p:extLst>
      <p:ext uri="{BB962C8B-B14F-4D97-AF65-F5344CB8AC3E}">
        <p14:creationId xmlns:p14="http://schemas.microsoft.com/office/powerpoint/2010/main" val="2358844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9000"/>
                                        <p:tgtEl>
                                          <p:spTgt spid="5"/>
                                        </p:tgtEl>
                                        <p:attrNameLst>
                                          <p:attrName>ppt_x</p:attrName>
                                        </p:attrNameLst>
                                      </p:cBhvr>
                                      <p:tavLst>
                                        <p:tav tm="0">
                                          <p:val>
                                            <p:strVal val="ppt_x"/>
                                          </p:val>
                                        </p:tav>
                                        <p:tav tm="100000">
                                          <p:val>
                                            <p:strVal val="0-ppt_w/2"/>
                                          </p:val>
                                        </p:tav>
                                      </p:tavLst>
                                    </p:anim>
                                    <p:anim calcmode="lin" valueType="num">
                                      <p:cBhvr additive="base">
                                        <p:cTn id="7" dur="59000"/>
                                        <p:tgtEl>
                                          <p:spTgt spid="5"/>
                                        </p:tgtEl>
                                        <p:attrNameLst>
                                          <p:attrName>ppt_y</p:attrName>
                                        </p:attrNameLst>
                                      </p:cBhvr>
                                      <p:tavLst>
                                        <p:tav tm="0">
                                          <p:val>
                                            <p:strVal val="ppt_y"/>
                                          </p:val>
                                        </p:tav>
                                        <p:tav tm="100000">
                                          <p:val>
                                            <p:strVal val="ppt_y"/>
                                          </p:val>
                                        </p:tav>
                                      </p:tavLst>
                                    </p:anim>
                                    <p:set>
                                      <p:cBhvr>
                                        <p:cTn id="8" dur="1" fill="hold">
                                          <p:stCondLst>
                                            <p:cond delay="58999"/>
                                          </p:stCondLst>
                                        </p:cTn>
                                        <p:tgtEl>
                                          <p:spTgt spid="5"/>
                                        </p:tgtEl>
                                        <p:attrNameLst>
                                          <p:attrName>style.visibility</p:attrName>
                                        </p:attrNameLst>
                                      </p:cBhvr>
                                      <p:to>
                                        <p:strVal val="hidden"/>
                                      </p:to>
                                    </p:set>
                                  </p:childTnLst>
                                </p:cTn>
                              </p:par>
                            </p:childTnLst>
                          </p:cTn>
                        </p:par>
                        <p:par>
                          <p:cTn id="9" fill="hold">
                            <p:stCondLst>
                              <p:cond delay="59000"/>
                            </p:stCondLst>
                            <p:childTnLst>
                              <p:par>
                                <p:cTn id="10" presetID="1" presetClass="mediacall" presetSubtype="0" fill="hold" nodeType="afterEffect">
                                  <p:stCondLst>
                                    <p:cond delay="0"/>
                                  </p:stCondLst>
                                  <p:childTnLst>
                                    <p:cmd type="call" cmd="playFrom(0.0)">
                                      <p:cBhvr>
                                        <p:cTn id="11" dur="1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383" y="6106879"/>
            <a:ext cx="1571004" cy="492443"/>
          </a:xfrm>
          <a:prstGeom prst="rect">
            <a:avLst/>
          </a:prstGeom>
          <a:solidFill>
            <a:schemeClr val="tx1">
              <a:alpha val="60000"/>
            </a:schemeClr>
          </a:solidFill>
          <a:effectLst>
            <a:softEdge rad="31750"/>
          </a:effectLst>
        </p:spPr>
        <p:txBody>
          <a:bodyPr wrap="square" rtlCol="0">
            <a:spAutoFit/>
          </a:bodyPr>
          <a:lstStyle/>
          <a:p>
            <a:pPr algn="ctr"/>
            <a:r>
              <a:rPr lang="en-US" sz="2600" i="1" dirty="0" smtClean="0">
                <a:solidFill>
                  <a:schemeClr val="bg1"/>
                </a:solidFill>
              </a:rPr>
              <a:t>Prince </a:t>
            </a:r>
            <a:r>
              <a:rPr lang="en-US" sz="2600" i="1" dirty="0" err="1" smtClean="0">
                <a:solidFill>
                  <a:schemeClr val="bg1"/>
                </a:solidFill>
              </a:rPr>
              <a:t>Ea</a:t>
            </a:r>
            <a:endParaRPr lang="en-US" sz="2600" i="1" dirty="0">
              <a:solidFill>
                <a:schemeClr val="bg1"/>
              </a:solidFill>
            </a:endParaRPr>
          </a:p>
        </p:txBody>
      </p:sp>
      <p:pic>
        <p:nvPicPr>
          <p:cNvPr id="5" name="B-nEYsyRlYo"/>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1360849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0"/>
            <a:ext cx="10515600" cy="2031999"/>
          </a:xfrm>
        </p:spPr>
        <p:txBody>
          <a:bodyPr>
            <a:normAutofit fontScale="90000"/>
          </a:bodyPr>
          <a:lstStyle/>
          <a:p>
            <a:r>
              <a:rPr lang="en-US" dirty="0" smtClean="0">
                <a:solidFill>
                  <a:schemeClr val="bg1"/>
                </a:solidFill>
              </a:rPr>
              <a:t>Round three. </a:t>
            </a:r>
            <a:br>
              <a:rPr lang="en-US" dirty="0" smtClean="0">
                <a:solidFill>
                  <a:schemeClr val="bg1"/>
                </a:solidFill>
              </a:rPr>
            </a:br>
            <a:r>
              <a:rPr lang="en-US" dirty="0" smtClean="0">
                <a:solidFill>
                  <a:schemeClr val="bg1"/>
                </a:solidFill>
              </a:rPr>
              <a:t>Take turns going clockwise, starting with player #4.</a:t>
            </a:r>
            <a:br>
              <a:rPr lang="en-US" dirty="0" smtClean="0">
                <a:solidFill>
                  <a:schemeClr val="bg1"/>
                </a:solidFill>
              </a:rPr>
            </a:br>
            <a:r>
              <a:rPr lang="en-US" dirty="0" smtClean="0">
                <a:solidFill>
                  <a:schemeClr val="bg1"/>
                </a:solidFill>
              </a:rPr>
              <a:t>You have 60 seconds.</a:t>
            </a:r>
            <a:endParaRPr lang="en-US" dirty="0">
              <a:solidFill>
                <a:schemeClr val="bg1"/>
              </a:solidFill>
            </a:endParaRPr>
          </a:p>
        </p:txBody>
      </p:sp>
      <p:sp>
        <p:nvSpPr>
          <p:cNvPr id="5" name="Rectangle 4"/>
          <p:cNvSpPr/>
          <p:nvPr/>
        </p:nvSpPr>
        <p:spPr>
          <a:xfrm>
            <a:off x="0" y="2743200"/>
            <a:ext cx="12192000" cy="14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285750" y="4483101"/>
            <a:ext cx="11620500" cy="707886"/>
          </a:xfrm>
          <a:prstGeom prst="rect">
            <a:avLst/>
          </a:prstGeom>
        </p:spPr>
        <p:txBody>
          <a:bodyPr wrap="square">
            <a:spAutoFit/>
          </a:bodyPr>
          <a:lstStyle/>
          <a:p>
            <a:pPr algn="ctr"/>
            <a:r>
              <a:rPr lang="en-US" sz="4000" dirty="0" smtClean="0">
                <a:solidFill>
                  <a:schemeClr val="bg1"/>
                </a:solidFill>
              </a:rPr>
              <a:t>Each </a:t>
            </a:r>
            <a:r>
              <a:rPr lang="en-US" sz="4000" dirty="0">
                <a:solidFill>
                  <a:schemeClr val="bg1"/>
                </a:solidFill>
              </a:rPr>
              <a:t>person in </a:t>
            </a:r>
            <a:r>
              <a:rPr lang="en-US" sz="4000" dirty="0" smtClean="0">
                <a:solidFill>
                  <a:schemeClr val="bg1"/>
                </a:solidFill>
              </a:rPr>
              <a:t>your </a:t>
            </a:r>
            <a:r>
              <a:rPr lang="en-US" sz="4000" dirty="0">
                <a:solidFill>
                  <a:schemeClr val="bg1"/>
                </a:solidFill>
              </a:rPr>
              <a:t>group </a:t>
            </a:r>
            <a:r>
              <a:rPr lang="en-US" sz="4000" dirty="0" smtClean="0">
                <a:solidFill>
                  <a:schemeClr val="bg1"/>
                </a:solidFill>
              </a:rPr>
              <a:t>takes </a:t>
            </a:r>
            <a:r>
              <a:rPr lang="en-US" sz="4000" dirty="0">
                <a:solidFill>
                  <a:schemeClr val="bg1"/>
                </a:solidFill>
              </a:rPr>
              <a:t>between 1 and 4 </a:t>
            </a:r>
            <a:r>
              <a:rPr lang="en-US" sz="4000" dirty="0" smtClean="0">
                <a:solidFill>
                  <a:schemeClr val="bg1"/>
                </a:solidFill>
              </a:rPr>
              <a:t>fish.</a:t>
            </a:r>
            <a:endParaRPr lang="en-US" sz="4000" dirty="0">
              <a:solidFill>
                <a:schemeClr val="bg1"/>
              </a:solidFill>
            </a:endParaRPr>
          </a:p>
        </p:txBody>
      </p:sp>
      <p:pic>
        <p:nvPicPr>
          <p:cNvPr id="6" name="Air Horn-SoundBible.com-964603082">
            <a:hlinkClick r:id="" action="ppaction://media"/>
          </p:cNvPr>
          <p:cNvPicPr>
            <a:picLocks noGrp="1" noChangeAspect="1"/>
          </p:cNvPicPr>
          <p:nvPr>
            <p:ph idx="1"/>
            <a:audioFile r:link="rId1"/>
            <p:extLst>
              <p:ext uri="{DAA4B4D4-6D71-4841-9C94-3DE7FCFB9230}">
                <p14:media xmlns:p14="http://schemas.microsoft.com/office/powerpoint/2010/main" r:embed="rId2">
                  <p14:trim end="361.0408"/>
                </p14:media>
              </p:ext>
            </p:extLst>
          </p:nvPr>
        </p:nvPicPr>
        <p:blipFill>
          <a:blip r:embed="rId5"/>
          <a:stretch>
            <a:fillRect/>
          </a:stretch>
        </p:blipFill>
        <p:spPr>
          <a:xfrm>
            <a:off x="11353800" y="241300"/>
            <a:ext cx="406400" cy="406400"/>
          </a:xfrm>
        </p:spPr>
      </p:pic>
    </p:spTree>
    <p:extLst>
      <p:ext uri="{BB962C8B-B14F-4D97-AF65-F5344CB8AC3E}">
        <p14:creationId xmlns:p14="http://schemas.microsoft.com/office/powerpoint/2010/main" val="2911969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9000"/>
                                        <p:tgtEl>
                                          <p:spTgt spid="5"/>
                                        </p:tgtEl>
                                        <p:attrNameLst>
                                          <p:attrName>ppt_x</p:attrName>
                                        </p:attrNameLst>
                                      </p:cBhvr>
                                      <p:tavLst>
                                        <p:tav tm="0">
                                          <p:val>
                                            <p:strVal val="ppt_x"/>
                                          </p:val>
                                        </p:tav>
                                        <p:tav tm="100000">
                                          <p:val>
                                            <p:strVal val="0-ppt_w/2"/>
                                          </p:val>
                                        </p:tav>
                                      </p:tavLst>
                                    </p:anim>
                                    <p:anim calcmode="lin" valueType="num">
                                      <p:cBhvr additive="base">
                                        <p:cTn id="7" dur="59000"/>
                                        <p:tgtEl>
                                          <p:spTgt spid="5"/>
                                        </p:tgtEl>
                                        <p:attrNameLst>
                                          <p:attrName>ppt_y</p:attrName>
                                        </p:attrNameLst>
                                      </p:cBhvr>
                                      <p:tavLst>
                                        <p:tav tm="0">
                                          <p:val>
                                            <p:strVal val="ppt_y"/>
                                          </p:val>
                                        </p:tav>
                                        <p:tav tm="100000">
                                          <p:val>
                                            <p:strVal val="ppt_y"/>
                                          </p:val>
                                        </p:tav>
                                      </p:tavLst>
                                    </p:anim>
                                    <p:set>
                                      <p:cBhvr>
                                        <p:cTn id="8" dur="1" fill="hold">
                                          <p:stCondLst>
                                            <p:cond delay="58999"/>
                                          </p:stCondLst>
                                        </p:cTn>
                                        <p:tgtEl>
                                          <p:spTgt spid="5"/>
                                        </p:tgtEl>
                                        <p:attrNameLst>
                                          <p:attrName>style.visibility</p:attrName>
                                        </p:attrNameLst>
                                      </p:cBhvr>
                                      <p:to>
                                        <p:strVal val="hidden"/>
                                      </p:to>
                                    </p:set>
                                  </p:childTnLst>
                                </p:cTn>
                              </p:par>
                            </p:childTnLst>
                          </p:cTn>
                        </p:par>
                        <p:par>
                          <p:cTn id="9" fill="hold">
                            <p:stCondLst>
                              <p:cond delay="59000"/>
                            </p:stCondLst>
                            <p:childTnLst>
                              <p:par>
                                <p:cTn id="10" presetID="1" presetClass="mediacall" presetSubtype="0" fill="hold" nodeType="afterEffect">
                                  <p:stCondLst>
                                    <p:cond delay="0"/>
                                  </p:stCondLst>
                                  <p:childTnLst>
                                    <p:cmd type="call" cmd="playFrom(0.0)">
                                      <p:cBhvr>
                                        <p:cTn id="11" dur="1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0"/>
            <a:ext cx="10515600" cy="2031999"/>
          </a:xfrm>
        </p:spPr>
        <p:txBody>
          <a:bodyPr>
            <a:normAutofit/>
          </a:bodyPr>
          <a:lstStyle/>
          <a:p>
            <a:r>
              <a:rPr lang="en-US" dirty="0">
                <a:solidFill>
                  <a:schemeClr val="bg1"/>
                </a:solidFill>
              </a:rPr>
              <a:t>Restock your pond.</a:t>
            </a:r>
            <a:br>
              <a:rPr lang="en-US" dirty="0">
                <a:solidFill>
                  <a:schemeClr val="bg1"/>
                </a:solidFill>
              </a:rPr>
            </a:br>
            <a:r>
              <a:rPr lang="en-US" dirty="0">
                <a:solidFill>
                  <a:schemeClr val="bg1"/>
                </a:solidFill>
              </a:rPr>
              <a:t>You have thirty seconds.</a:t>
            </a:r>
          </a:p>
        </p:txBody>
      </p:sp>
      <p:sp>
        <p:nvSpPr>
          <p:cNvPr id="5" name="Rectangle 4"/>
          <p:cNvSpPr/>
          <p:nvPr/>
        </p:nvSpPr>
        <p:spPr>
          <a:xfrm>
            <a:off x="0" y="2743200"/>
            <a:ext cx="6254750" cy="14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285750" y="4483101"/>
            <a:ext cx="11620500" cy="1891287"/>
          </a:xfrm>
          <a:prstGeom prst="rect">
            <a:avLst/>
          </a:prstGeom>
        </p:spPr>
        <p:txBody>
          <a:bodyPr wrap="square">
            <a:spAutoFit/>
          </a:bodyPr>
          <a:lstStyle/>
          <a:p>
            <a:pPr lvl="0">
              <a:lnSpc>
                <a:spcPct val="90000"/>
              </a:lnSpc>
              <a:spcBef>
                <a:spcPts val="1000"/>
              </a:spcBef>
            </a:pPr>
            <a:r>
              <a:rPr lang="en-US" sz="3200" dirty="0" smtClean="0">
                <a:solidFill>
                  <a:schemeClr val="bg1"/>
                </a:solidFill>
              </a:rPr>
              <a:t>Double </a:t>
            </a:r>
            <a:r>
              <a:rPr lang="en-US" sz="3200" dirty="0">
                <a:solidFill>
                  <a:schemeClr val="bg1"/>
                </a:solidFill>
              </a:rPr>
              <a:t>the number of </a:t>
            </a:r>
            <a:r>
              <a:rPr lang="en-US" sz="3200" dirty="0" smtClean="0">
                <a:solidFill>
                  <a:schemeClr val="bg1"/>
                </a:solidFill>
              </a:rPr>
              <a:t>fish in your pond (but don’t exceed 20).</a:t>
            </a:r>
            <a:endParaRPr lang="en-US" sz="3200" dirty="0">
              <a:solidFill>
                <a:schemeClr val="bg1"/>
              </a:solidFill>
            </a:endParaRPr>
          </a:p>
          <a:p>
            <a:pPr lvl="1">
              <a:lnSpc>
                <a:spcPct val="90000"/>
              </a:lnSpc>
              <a:spcBef>
                <a:spcPts val="500"/>
              </a:spcBef>
            </a:pPr>
            <a:r>
              <a:rPr lang="en-US" sz="2800" dirty="0">
                <a:solidFill>
                  <a:schemeClr val="bg1"/>
                </a:solidFill>
              </a:rPr>
              <a:t>	4 fish becomes </a:t>
            </a:r>
            <a:r>
              <a:rPr lang="en-US" sz="2800" dirty="0" smtClean="0">
                <a:solidFill>
                  <a:schemeClr val="bg1"/>
                </a:solidFill>
              </a:rPr>
              <a:t>8;</a:t>
            </a:r>
          </a:p>
          <a:p>
            <a:pPr lvl="1">
              <a:lnSpc>
                <a:spcPct val="90000"/>
              </a:lnSpc>
              <a:spcBef>
                <a:spcPts val="500"/>
              </a:spcBef>
            </a:pPr>
            <a:r>
              <a:rPr lang="en-US" sz="2800" dirty="0" smtClean="0">
                <a:solidFill>
                  <a:schemeClr val="bg1"/>
                </a:solidFill>
              </a:rPr>
              <a:t>	9 fish becomes 18.</a:t>
            </a:r>
          </a:p>
          <a:p>
            <a:pPr lvl="1">
              <a:lnSpc>
                <a:spcPct val="90000"/>
              </a:lnSpc>
              <a:spcBef>
                <a:spcPts val="500"/>
              </a:spcBef>
            </a:pPr>
            <a:r>
              <a:rPr lang="en-US" sz="2800" dirty="0">
                <a:solidFill>
                  <a:schemeClr val="bg1"/>
                </a:solidFill>
              </a:rPr>
              <a:t>	10 fish or more brings the pond back to 20 (the carrying capacity).</a:t>
            </a:r>
          </a:p>
        </p:txBody>
      </p:sp>
      <p:pic>
        <p:nvPicPr>
          <p:cNvPr id="6" name="Air Horn-SoundBible.com-964603082">
            <a:hlinkClick r:id="" action="ppaction://media"/>
          </p:cNvPr>
          <p:cNvPicPr>
            <a:picLocks noGrp="1" noChangeAspect="1"/>
          </p:cNvPicPr>
          <p:nvPr>
            <p:ph idx="1"/>
            <a:audioFile r:link="rId1"/>
            <p:extLst>
              <p:ext uri="{DAA4B4D4-6D71-4841-9C94-3DE7FCFB9230}">
                <p14:media xmlns:p14="http://schemas.microsoft.com/office/powerpoint/2010/main" r:embed="rId2">
                  <p14:trim end="361.0408"/>
                </p14:media>
              </p:ext>
            </p:extLst>
          </p:nvPr>
        </p:nvPicPr>
        <p:blipFill>
          <a:blip r:embed="rId5"/>
          <a:stretch>
            <a:fillRect/>
          </a:stretch>
        </p:blipFill>
        <p:spPr>
          <a:xfrm>
            <a:off x="11353800" y="241300"/>
            <a:ext cx="406400" cy="406400"/>
          </a:xfrm>
        </p:spPr>
      </p:pic>
    </p:spTree>
    <p:extLst>
      <p:ext uri="{BB962C8B-B14F-4D97-AF65-F5344CB8AC3E}">
        <p14:creationId xmlns:p14="http://schemas.microsoft.com/office/powerpoint/2010/main" val="1846255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9000"/>
                                        <p:tgtEl>
                                          <p:spTgt spid="5"/>
                                        </p:tgtEl>
                                        <p:attrNameLst>
                                          <p:attrName>ppt_x</p:attrName>
                                        </p:attrNameLst>
                                      </p:cBhvr>
                                      <p:tavLst>
                                        <p:tav tm="0">
                                          <p:val>
                                            <p:strVal val="ppt_x"/>
                                          </p:val>
                                        </p:tav>
                                        <p:tav tm="100000">
                                          <p:val>
                                            <p:strVal val="0-ppt_w/2"/>
                                          </p:val>
                                        </p:tav>
                                      </p:tavLst>
                                    </p:anim>
                                    <p:anim calcmode="lin" valueType="num">
                                      <p:cBhvr additive="base">
                                        <p:cTn id="7" dur="59000"/>
                                        <p:tgtEl>
                                          <p:spTgt spid="5"/>
                                        </p:tgtEl>
                                        <p:attrNameLst>
                                          <p:attrName>ppt_y</p:attrName>
                                        </p:attrNameLst>
                                      </p:cBhvr>
                                      <p:tavLst>
                                        <p:tav tm="0">
                                          <p:val>
                                            <p:strVal val="ppt_y"/>
                                          </p:val>
                                        </p:tav>
                                        <p:tav tm="100000">
                                          <p:val>
                                            <p:strVal val="ppt_y"/>
                                          </p:val>
                                        </p:tav>
                                      </p:tavLst>
                                    </p:anim>
                                    <p:set>
                                      <p:cBhvr>
                                        <p:cTn id="8" dur="1" fill="hold">
                                          <p:stCondLst>
                                            <p:cond delay="58999"/>
                                          </p:stCondLst>
                                        </p:cTn>
                                        <p:tgtEl>
                                          <p:spTgt spid="5"/>
                                        </p:tgtEl>
                                        <p:attrNameLst>
                                          <p:attrName>style.visibility</p:attrName>
                                        </p:attrNameLst>
                                      </p:cBhvr>
                                      <p:to>
                                        <p:strVal val="hidden"/>
                                      </p:to>
                                    </p:set>
                                  </p:childTnLst>
                                </p:cTn>
                              </p:par>
                            </p:childTnLst>
                          </p:cTn>
                        </p:par>
                        <p:par>
                          <p:cTn id="9" fill="hold">
                            <p:stCondLst>
                              <p:cond delay="59000"/>
                            </p:stCondLst>
                            <p:childTnLst>
                              <p:par>
                                <p:cTn id="10" presetID="1" presetClass="mediacall" presetSubtype="0" fill="hold" nodeType="afterEffect">
                                  <p:stCondLst>
                                    <p:cond delay="0"/>
                                  </p:stCondLst>
                                  <p:childTnLst>
                                    <p:cmd type="call" cmd="playFrom(0.0)">
                                      <p:cBhvr>
                                        <p:cTn id="11" dur="1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0"/>
            <a:ext cx="10515600" cy="2031999"/>
          </a:xfrm>
        </p:spPr>
        <p:txBody>
          <a:bodyPr>
            <a:normAutofit fontScale="90000"/>
          </a:bodyPr>
          <a:lstStyle/>
          <a:p>
            <a:r>
              <a:rPr lang="en-US" dirty="0" smtClean="0">
                <a:solidFill>
                  <a:schemeClr val="bg1"/>
                </a:solidFill>
              </a:rPr>
              <a:t>Final round. </a:t>
            </a:r>
            <a:br>
              <a:rPr lang="en-US" dirty="0" smtClean="0">
                <a:solidFill>
                  <a:schemeClr val="bg1"/>
                </a:solidFill>
              </a:rPr>
            </a:br>
            <a:r>
              <a:rPr lang="en-US" dirty="0" smtClean="0">
                <a:solidFill>
                  <a:schemeClr val="bg1"/>
                </a:solidFill>
              </a:rPr>
              <a:t>Take turns going clockwise, starting with player #3.</a:t>
            </a:r>
            <a:br>
              <a:rPr lang="en-US" dirty="0" smtClean="0">
                <a:solidFill>
                  <a:schemeClr val="bg1"/>
                </a:solidFill>
              </a:rPr>
            </a:br>
            <a:r>
              <a:rPr lang="en-US" dirty="0" smtClean="0">
                <a:solidFill>
                  <a:schemeClr val="bg1"/>
                </a:solidFill>
              </a:rPr>
              <a:t>You have 60 seconds.</a:t>
            </a:r>
            <a:endParaRPr lang="en-US" dirty="0">
              <a:solidFill>
                <a:schemeClr val="bg1"/>
              </a:solidFill>
            </a:endParaRPr>
          </a:p>
        </p:txBody>
      </p:sp>
      <p:sp>
        <p:nvSpPr>
          <p:cNvPr id="5" name="Rectangle 4"/>
          <p:cNvSpPr/>
          <p:nvPr/>
        </p:nvSpPr>
        <p:spPr>
          <a:xfrm>
            <a:off x="0" y="2743200"/>
            <a:ext cx="12192000" cy="14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285750" y="4483101"/>
            <a:ext cx="11620500" cy="707886"/>
          </a:xfrm>
          <a:prstGeom prst="rect">
            <a:avLst/>
          </a:prstGeom>
        </p:spPr>
        <p:txBody>
          <a:bodyPr wrap="square">
            <a:spAutoFit/>
          </a:bodyPr>
          <a:lstStyle/>
          <a:p>
            <a:pPr algn="ctr"/>
            <a:r>
              <a:rPr lang="en-US" sz="4000" dirty="0" smtClean="0">
                <a:solidFill>
                  <a:schemeClr val="bg1"/>
                </a:solidFill>
              </a:rPr>
              <a:t>Each </a:t>
            </a:r>
            <a:r>
              <a:rPr lang="en-US" sz="4000" dirty="0">
                <a:solidFill>
                  <a:schemeClr val="bg1"/>
                </a:solidFill>
              </a:rPr>
              <a:t>person in </a:t>
            </a:r>
            <a:r>
              <a:rPr lang="en-US" sz="4000" dirty="0" smtClean="0">
                <a:solidFill>
                  <a:schemeClr val="bg1"/>
                </a:solidFill>
              </a:rPr>
              <a:t>your </a:t>
            </a:r>
            <a:r>
              <a:rPr lang="en-US" sz="4000" dirty="0">
                <a:solidFill>
                  <a:schemeClr val="bg1"/>
                </a:solidFill>
              </a:rPr>
              <a:t>group </a:t>
            </a:r>
            <a:r>
              <a:rPr lang="en-US" sz="4000" dirty="0" smtClean="0">
                <a:solidFill>
                  <a:schemeClr val="bg1"/>
                </a:solidFill>
              </a:rPr>
              <a:t>takes </a:t>
            </a:r>
            <a:r>
              <a:rPr lang="en-US" sz="4000" dirty="0">
                <a:solidFill>
                  <a:schemeClr val="bg1"/>
                </a:solidFill>
              </a:rPr>
              <a:t>between 1 and 4 </a:t>
            </a:r>
            <a:r>
              <a:rPr lang="en-US" sz="4000" dirty="0" smtClean="0">
                <a:solidFill>
                  <a:schemeClr val="bg1"/>
                </a:solidFill>
              </a:rPr>
              <a:t>fish.</a:t>
            </a:r>
            <a:endParaRPr lang="en-US" sz="4000" dirty="0">
              <a:solidFill>
                <a:schemeClr val="bg1"/>
              </a:solidFill>
            </a:endParaRPr>
          </a:p>
        </p:txBody>
      </p:sp>
      <p:pic>
        <p:nvPicPr>
          <p:cNvPr id="6" name="Air Horn-SoundBible.com-964603082">
            <a:hlinkClick r:id="" action="ppaction://media"/>
          </p:cNvPr>
          <p:cNvPicPr>
            <a:picLocks noGrp="1" noChangeAspect="1"/>
          </p:cNvPicPr>
          <p:nvPr>
            <p:ph idx="1"/>
            <a:audioFile r:link="rId1"/>
            <p:extLst>
              <p:ext uri="{DAA4B4D4-6D71-4841-9C94-3DE7FCFB9230}">
                <p14:media xmlns:p14="http://schemas.microsoft.com/office/powerpoint/2010/main" r:embed="rId2">
                  <p14:trim end="361.0408"/>
                </p14:media>
              </p:ext>
            </p:extLst>
          </p:nvPr>
        </p:nvPicPr>
        <p:blipFill>
          <a:blip r:embed="rId5"/>
          <a:stretch>
            <a:fillRect/>
          </a:stretch>
        </p:blipFill>
        <p:spPr>
          <a:xfrm>
            <a:off x="11353800" y="241300"/>
            <a:ext cx="406400" cy="406400"/>
          </a:xfrm>
        </p:spPr>
      </p:pic>
    </p:spTree>
    <p:extLst>
      <p:ext uri="{BB962C8B-B14F-4D97-AF65-F5344CB8AC3E}">
        <p14:creationId xmlns:p14="http://schemas.microsoft.com/office/powerpoint/2010/main" val="2728296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9000"/>
                                        <p:tgtEl>
                                          <p:spTgt spid="5"/>
                                        </p:tgtEl>
                                        <p:attrNameLst>
                                          <p:attrName>ppt_x</p:attrName>
                                        </p:attrNameLst>
                                      </p:cBhvr>
                                      <p:tavLst>
                                        <p:tav tm="0">
                                          <p:val>
                                            <p:strVal val="ppt_x"/>
                                          </p:val>
                                        </p:tav>
                                        <p:tav tm="100000">
                                          <p:val>
                                            <p:strVal val="0-ppt_w/2"/>
                                          </p:val>
                                        </p:tav>
                                      </p:tavLst>
                                    </p:anim>
                                    <p:anim calcmode="lin" valueType="num">
                                      <p:cBhvr additive="base">
                                        <p:cTn id="7" dur="59000"/>
                                        <p:tgtEl>
                                          <p:spTgt spid="5"/>
                                        </p:tgtEl>
                                        <p:attrNameLst>
                                          <p:attrName>ppt_y</p:attrName>
                                        </p:attrNameLst>
                                      </p:cBhvr>
                                      <p:tavLst>
                                        <p:tav tm="0">
                                          <p:val>
                                            <p:strVal val="ppt_y"/>
                                          </p:val>
                                        </p:tav>
                                        <p:tav tm="100000">
                                          <p:val>
                                            <p:strVal val="ppt_y"/>
                                          </p:val>
                                        </p:tav>
                                      </p:tavLst>
                                    </p:anim>
                                    <p:set>
                                      <p:cBhvr>
                                        <p:cTn id="8" dur="1" fill="hold">
                                          <p:stCondLst>
                                            <p:cond delay="58999"/>
                                          </p:stCondLst>
                                        </p:cTn>
                                        <p:tgtEl>
                                          <p:spTgt spid="5"/>
                                        </p:tgtEl>
                                        <p:attrNameLst>
                                          <p:attrName>style.visibility</p:attrName>
                                        </p:attrNameLst>
                                      </p:cBhvr>
                                      <p:to>
                                        <p:strVal val="hidden"/>
                                      </p:to>
                                    </p:set>
                                  </p:childTnLst>
                                </p:cTn>
                              </p:par>
                            </p:childTnLst>
                          </p:cTn>
                        </p:par>
                        <p:par>
                          <p:cTn id="9" fill="hold">
                            <p:stCondLst>
                              <p:cond delay="59000"/>
                            </p:stCondLst>
                            <p:childTnLst>
                              <p:par>
                                <p:cTn id="10" presetID="1" presetClass="mediacall" presetSubtype="0" fill="hold" nodeType="afterEffect">
                                  <p:stCondLst>
                                    <p:cond delay="0"/>
                                  </p:stCondLst>
                                  <p:childTnLst>
                                    <p:cmd type="call" cmd="playFrom(0.0)">
                                      <p:cBhvr>
                                        <p:cTn id="11" dur="1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26869" y="2909456"/>
            <a:ext cx="9738262" cy="830997"/>
          </a:xfrm>
          <a:prstGeom prst="rect">
            <a:avLst/>
          </a:prstGeom>
          <a:noFill/>
        </p:spPr>
        <p:txBody>
          <a:bodyPr wrap="square" rtlCol="0">
            <a:spAutoFit/>
          </a:bodyPr>
          <a:lstStyle/>
          <a:p>
            <a:pPr algn="ctr"/>
            <a:r>
              <a:rPr lang="en-US" sz="4800" b="1" i="1" dirty="0" smtClean="0">
                <a:solidFill>
                  <a:schemeClr val="bg1"/>
                </a:solidFill>
              </a:rPr>
              <a:t>Let’s do one last round, just for fun.</a:t>
            </a:r>
            <a:endParaRPr lang="en-US" sz="4800" b="1" i="1" dirty="0">
              <a:solidFill>
                <a:schemeClr val="bg1"/>
              </a:solidFill>
            </a:endParaRPr>
          </a:p>
        </p:txBody>
      </p:sp>
    </p:spTree>
    <p:extLst>
      <p:ext uri="{BB962C8B-B14F-4D97-AF65-F5344CB8AC3E}">
        <p14:creationId xmlns:p14="http://schemas.microsoft.com/office/powerpoint/2010/main" val="326899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0"/>
            <a:ext cx="10515600" cy="2031999"/>
          </a:xfrm>
        </p:spPr>
        <p:txBody>
          <a:bodyPr>
            <a:normAutofit/>
          </a:bodyPr>
          <a:lstStyle/>
          <a:p>
            <a:r>
              <a:rPr lang="en-US" dirty="0">
                <a:solidFill>
                  <a:schemeClr val="bg1"/>
                </a:solidFill>
              </a:rPr>
              <a:t>Restock your pond.</a:t>
            </a:r>
            <a:br>
              <a:rPr lang="en-US" dirty="0">
                <a:solidFill>
                  <a:schemeClr val="bg1"/>
                </a:solidFill>
              </a:rPr>
            </a:br>
            <a:r>
              <a:rPr lang="en-US" dirty="0">
                <a:solidFill>
                  <a:schemeClr val="bg1"/>
                </a:solidFill>
              </a:rPr>
              <a:t>You have thirty seconds.</a:t>
            </a:r>
          </a:p>
        </p:txBody>
      </p:sp>
      <p:sp>
        <p:nvSpPr>
          <p:cNvPr id="5" name="Rectangle 4"/>
          <p:cNvSpPr/>
          <p:nvPr/>
        </p:nvSpPr>
        <p:spPr>
          <a:xfrm>
            <a:off x="0" y="2743200"/>
            <a:ext cx="6254750" cy="14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285750" y="4483101"/>
            <a:ext cx="11620500" cy="1891287"/>
          </a:xfrm>
          <a:prstGeom prst="rect">
            <a:avLst/>
          </a:prstGeom>
        </p:spPr>
        <p:txBody>
          <a:bodyPr wrap="square">
            <a:spAutoFit/>
          </a:bodyPr>
          <a:lstStyle/>
          <a:p>
            <a:pPr lvl="0">
              <a:lnSpc>
                <a:spcPct val="90000"/>
              </a:lnSpc>
              <a:spcBef>
                <a:spcPts val="1000"/>
              </a:spcBef>
            </a:pPr>
            <a:r>
              <a:rPr lang="en-US" sz="3200" dirty="0" smtClean="0">
                <a:solidFill>
                  <a:schemeClr val="bg1"/>
                </a:solidFill>
              </a:rPr>
              <a:t>Double </a:t>
            </a:r>
            <a:r>
              <a:rPr lang="en-US" sz="3200" dirty="0">
                <a:solidFill>
                  <a:schemeClr val="bg1"/>
                </a:solidFill>
              </a:rPr>
              <a:t>the number of </a:t>
            </a:r>
            <a:r>
              <a:rPr lang="en-US" sz="3200" dirty="0" smtClean="0">
                <a:solidFill>
                  <a:schemeClr val="bg1"/>
                </a:solidFill>
              </a:rPr>
              <a:t>fish in your pond (but don’t exceed 20).</a:t>
            </a:r>
            <a:endParaRPr lang="en-US" sz="3200" dirty="0">
              <a:solidFill>
                <a:schemeClr val="bg1"/>
              </a:solidFill>
            </a:endParaRPr>
          </a:p>
          <a:p>
            <a:pPr lvl="1">
              <a:lnSpc>
                <a:spcPct val="90000"/>
              </a:lnSpc>
              <a:spcBef>
                <a:spcPts val="500"/>
              </a:spcBef>
            </a:pPr>
            <a:r>
              <a:rPr lang="en-US" sz="2800" dirty="0">
                <a:solidFill>
                  <a:schemeClr val="bg1"/>
                </a:solidFill>
              </a:rPr>
              <a:t>	4 fish becomes </a:t>
            </a:r>
            <a:r>
              <a:rPr lang="en-US" sz="2800" dirty="0" smtClean="0">
                <a:solidFill>
                  <a:schemeClr val="bg1"/>
                </a:solidFill>
              </a:rPr>
              <a:t>8;</a:t>
            </a:r>
          </a:p>
          <a:p>
            <a:pPr lvl="1">
              <a:lnSpc>
                <a:spcPct val="90000"/>
              </a:lnSpc>
              <a:spcBef>
                <a:spcPts val="500"/>
              </a:spcBef>
            </a:pPr>
            <a:r>
              <a:rPr lang="en-US" sz="2800" dirty="0" smtClean="0">
                <a:solidFill>
                  <a:schemeClr val="bg1"/>
                </a:solidFill>
              </a:rPr>
              <a:t>	9 fish becomes 18.</a:t>
            </a:r>
          </a:p>
          <a:p>
            <a:pPr lvl="1">
              <a:lnSpc>
                <a:spcPct val="90000"/>
              </a:lnSpc>
              <a:spcBef>
                <a:spcPts val="500"/>
              </a:spcBef>
            </a:pPr>
            <a:r>
              <a:rPr lang="en-US" sz="2800" dirty="0">
                <a:solidFill>
                  <a:schemeClr val="bg1"/>
                </a:solidFill>
              </a:rPr>
              <a:t>	10 fish or more brings the pond back to 20 (the carrying capacity).</a:t>
            </a:r>
          </a:p>
        </p:txBody>
      </p:sp>
      <p:pic>
        <p:nvPicPr>
          <p:cNvPr id="6" name="Air Horn-SoundBible.com-964603082">
            <a:hlinkClick r:id="" action="ppaction://media"/>
          </p:cNvPr>
          <p:cNvPicPr>
            <a:picLocks noGrp="1" noChangeAspect="1"/>
          </p:cNvPicPr>
          <p:nvPr>
            <p:ph idx="1"/>
            <a:audioFile r:link="rId1"/>
            <p:extLst>
              <p:ext uri="{DAA4B4D4-6D71-4841-9C94-3DE7FCFB9230}">
                <p14:media xmlns:p14="http://schemas.microsoft.com/office/powerpoint/2010/main" r:embed="rId2">
                  <p14:trim end="361.0408"/>
                </p14:media>
              </p:ext>
            </p:extLst>
          </p:nvPr>
        </p:nvPicPr>
        <p:blipFill>
          <a:blip r:embed="rId5"/>
          <a:stretch>
            <a:fillRect/>
          </a:stretch>
        </p:blipFill>
        <p:spPr>
          <a:xfrm>
            <a:off x="11353800" y="241300"/>
            <a:ext cx="406400" cy="406400"/>
          </a:xfrm>
        </p:spPr>
      </p:pic>
    </p:spTree>
    <p:extLst>
      <p:ext uri="{BB962C8B-B14F-4D97-AF65-F5344CB8AC3E}">
        <p14:creationId xmlns:p14="http://schemas.microsoft.com/office/powerpoint/2010/main" val="3937921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9000"/>
                                        <p:tgtEl>
                                          <p:spTgt spid="5"/>
                                        </p:tgtEl>
                                        <p:attrNameLst>
                                          <p:attrName>ppt_x</p:attrName>
                                        </p:attrNameLst>
                                      </p:cBhvr>
                                      <p:tavLst>
                                        <p:tav tm="0">
                                          <p:val>
                                            <p:strVal val="ppt_x"/>
                                          </p:val>
                                        </p:tav>
                                        <p:tav tm="100000">
                                          <p:val>
                                            <p:strVal val="0-ppt_w/2"/>
                                          </p:val>
                                        </p:tav>
                                      </p:tavLst>
                                    </p:anim>
                                    <p:anim calcmode="lin" valueType="num">
                                      <p:cBhvr additive="base">
                                        <p:cTn id="7" dur="59000"/>
                                        <p:tgtEl>
                                          <p:spTgt spid="5"/>
                                        </p:tgtEl>
                                        <p:attrNameLst>
                                          <p:attrName>ppt_y</p:attrName>
                                        </p:attrNameLst>
                                      </p:cBhvr>
                                      <p:tavLst>
                                        <p:tav tm="0">
                                          <p:val>
                                            <p:strVal val="ppt_y"/>
                                          </p:val>
                                        </p:tav>
                                        <p:tav tm="100000">
                                          <p:val>
                                            <p:strVal val="ppt_y"/>
                                          </p:val>
                                        </p:tav>
                                      </p:tavLst>
                                    </p:anim>
                                    <p:set>
                                      <p:cBhvr>
                                        <p:cTn id="8" dur="1" fill="hold">
                                          <p:stCondLst>
                                            <p:cond delay="58999"/>
                                          </p:stCondLst>
                                        </p:cTn>
                                        <p:tgtEl>
                                          <p:spTgt spid="5"/>
                                        </p:tgtEl>
                                        <p:attrNameLst>
                                          <p:attrName>style.visibility</p:attrName>
                                        </p:attrNameLst>
                                      </p:cBhvr>
                                      <p:to>
                                        <p:strVal val="hidden"/>
                                      </p:to>
                                    </p:set>
                                  </p:childTnLst>
                                </p:cTn>
                              </p:par>
                            </p:childTnLst>
                          </p:cTn>
                        </p:par>
                        <p:par>
                          <p:cTn id="9" fill="hold">
                            <p:stCondLst>
                              <p:cond delay="59000"/>
                            </p:stCondLst>
                            <p:childTnLst>
                              <p:par>
                                <p:cTn id="10" presetID="1" presetClass="mediacall" presetSubtype="0" fill="hold" nodeType="afterEffect">
                                  <p:stCondLst>
                                    <p:cond delay="0"/>
                                  </p:stCondLst>
                                  <p:childTnLst>
                                    <p:cmd type="call" cmd="playFrom(0.0)">
                                      <p:cBhvr>
                                        <p:cTn id="11" dur="1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0"/>
            <a:ext cx="10515600" cy="2031999"/>
          </a:xfrm>
        </p:spPr>
        <p:txBody>
          <a:bodyPr>
            <a:normAutofit fontScale="90000"/>
          </a:bodyPr>
          <a:lstStyle/>
          <a:p>
            <a:r>
              <a:rPr lang="en-US" dirty="0" smtClean="0">
                <a:solidFill>
                  <a:schemeClr val="bg1"/>
                </a:solidFill>
              </a:rPr>
              <a:t>Final round. For real this time.</a:t>
            </a:r>
            <a:br>
              <a:rPr lang="en-US" dirty="0" smtClean="0">
                <a:solidFill>
                  <a:schemeClr val="bg1"/>
                </a:solidFill>
              </a:rPr>
            </a:br>
            <a:r>
              <a:rPr lang="en-US" dirty="0" smtClean="0">
                <a:solidFill>
                  <a:schemeClr val="bg1"/>
                </a:solidFill>
              </a:rPr>
              <a:t>Take turns going clockwise, starting with player #1.</a:t>
            </a:r>
            <a:br>
              <a:rPr lang="en-US" dirty="0" smtClean="0">
                <a:solidFill>
                  <a:schemeClr val="bg1"/>
                </a:solidFill>
              </a:rPr>
            </a:br>
            <a:r>
              <a:rPr lang="en-US" dirty="0" smtClean="0">
                <a:solidFill>
                  <a:schemeClr val="bg1"/>
                </a:solidFill>
              </a:rPr>
              <a:t>You have 60 seconds.</a:t>
            </a:r>
            <a:endParaRPr lang="en-US" dirty="0">
              <a:solidFill>
                <a:schemeClr val="bg1"/>
              </a:solidFill>
            </a:endParaRPr>
          </a:p>
        </p:txBody>
      </p:sp>
      <p:sp>
        <p:nvSpPr>
          <p:cNvPr id="5" name="Rectangle 4"/>
          <p:cNvSpPr/>
          <p:nvPr/>
        </p:nvSpPr>
        <p:spPr>
          <a:xfrm>
            <a:off x="0" y="2743200"/>
            <a:ext cx="12192000" cy="14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285750" y="4483101"/>
            <a:ext cx="11620500" cy="707886"/>
          </a:xfrm>
          <a:prstGeom prst="rect">
            <a:avLst/>
          </a:prstGeom>
        </p:spPr>
        <p:txBody>
          <a:bodyPr wrap="square">
            <a:spAutoFit/>
          </a:bodyPr>
          <a:lstStyle/>
          <a:p>
            <a:pPr algn="ctr"/>
            <a:r>
              <a:rPr lang="en-US" sz="4000" dirty="0" smtClean="0">
                <a:solidFill>
                  <a:schemeClr val="bg1"/>
                </a:solidFill>
              </a:rPr>
              <a:t>Each </a:t>
            </a:r>
            <a:r>
              <a:rPr lang="en-US" sz="4000" dirty="0">
                <a:solidFill>
                  <a:schemeClr val="bg1"/>
                </a:solidFill>
              </a:rPr>
              <a:t>person in </a:t>
            </a:r>
            <a:r>
              <a:rPr lang="en-US" sz="4000" dirty="0" smtClean="0">
                <a:solidFill>
                  <a:schemeClr val="bg1"/>
                </a:solidFill>
              </a:rPr>
              <a:t>your </a:t>
            </a:r>
            <a:r>
              <a:rPr lang="en-US" sz="4000" dirty="0">
                <a:solidFill>
                  <a:schemeClr val="bg1"/>
                </a:solidFill>
              </a:rPr>
              <a:t>group </a:t>
            </a:r>
            <a:r>
              <a:rPr lang="en-US" sz="4000" dirty="0" smtClean="0">
                <a:solidFill>
                  <a:schemeClr val="bg1"/>
                </a:solidFill>
              </a:rPr>
              <a:t>takes </a:t>
            </a:r>
            <a:r>
              <a:rPr lang="en-US" sz="4000" dirty="0">
                <a:solidFill>
                  <a:schemeClr val="bg1"/>
                </a:solidFill>
              </a:rPr>
              <a:t>between 1 and 4 </a:t>
            </a:r>
            <a:r>
              <a:rPr lang="en-US" sz="4000" dirty="0" smtClean="0">
                <a:solidFill>
                  <a:schemeClr val="bg1"/>
                </a:solidFill>
              </a:rPr>
              <a:t>fish.</a:t>
            </a:r>
            <a:endParaRPr lang="en-US" sz="4000" dirty="0">
              <a:solidFill>
                <a:schemeClr val="bg1"/>
              </a:solidFill>
            </a:endParaRPr>
          </a:p>
        </p:txBody>
      </p:sp>
      <p:pic>
        <p:nvPicPr>
          <p:cNvPr id="6" name="Air Horn-SoundBible.com-964603082">
            <a:hlinkClick r:id="" action="ppaction://media"/>
          </p:cNvPr>
          <p:cNvPicPr>
            <a:picLocks noGrp="1" noChangeAspect="1"/>
          </p:cNvPicPr>
          <p:nvPr>
            <p:ph idx="1"/>
            <a:audioFile r:link="rId1"/>
            <p:extLst>
              <p:ext uri="{DAA4B4D4-6D71-4841-9C94-3DE7FCFB9230}">
                <p14:media xmlns:p14="http://schemas.microsoft.com/office/powerpoint/2010/main" r:embed="rId2">
                  <p14:trim end="361.0408"/>
                </p14:media>
              </p:ext>
            </p:extLst>
          </p:nvPr>
        </p:nvPicPr>
        <p:blipFill>
          <a:blip r:embed="rId5"/>
          <a:stretch>
            <a:fillRect/>
          </a:stretch>
        </p:blipFill>
        <p:spPr>
          <a:xfrm>
            <a:off x="11353800" y="241300"/>
            <a:ext cx="406400" cy="406400"/>
          </a:xfrm>
        </p:spPr>
      </p:pic>
    </p:spTree>
    <p:extLst>
      <p:ext uri="{BB962C8B-B14F-4D97-AF65-F5344CB8AC3E}">
        <p14:creationId xmlns:p14="http://schemas.microsoft.com/office/powerpoint/2010/main" val="786713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9000"/>
                                        <p:tgtEl>
                                          <p:spTgt spid="5"/>
                                        </p:tgtEl>
                                        <p:attrNameLst>
                                          <p:attrName>ppt_x</p:attrName>
                                        </p:attrNameLst>
                                      </p:cBhvr>
                                      <p:tavLst>
                                        <p:tav tm="0">
                                          <p:val>
                                            <p:strVal val="ppt_x"/>
                                          </p:val>
                                        </p:tav>
                                        <p:tav tm="100000">
                                          <p:val>
                                            <p:strVal val="0-ppt_w/2"/>
                                          </p:val>
                                        </p:tav>
                                      </p:tavLst>
                                    </p:anim>
                                    <p:anim calcmode="lin" valueType="num">
                                      <p:cBhvr additive="base">
                                        <p:cTn id="7" dur="59000"/>
                                        <p:tgtEl>
                                          <p:spTgt spid="5"/>
                                        </p:tgtEl>
                                        <p:attrNameLst>
                                          <p:attrName>ppt_y</p:attrName>
                                        </p:attrNameLst>
                                      </p:cBhvr>
                                      <p:tavLst>
                                        <p:tav tm="0">
                                          <p:val>
                                            <p:strVal val="ppt_y"/>
                                          </p:val>
                                        </p:tav>
                                        <p:tav tm="100000">
                                          <p:val>
                                            <p:strVal val="ppt_y"/>
                                          </p:val>
                                        </p:tav>
                                      </p:tavLst>
                                    </p:anim>
                                    <p:set>
                                      <p:cBhvr>
                                        <p:cTn id="8" dur="1" fill="hold">
                                          <p:stCondLst>
                                            <p:cond delay="58999"/>
                                          </p:stCondLst>
                                        </p:cTn>
                                        <p:tgtEl>
                                          <p:spTgt spid="5"/>
                                        </p:tgtEl>
                                        <p:attrNameLst>
                                          <p:attrName>style.visibility</p:attrName>
                                        </p:attrNameLst>
                                      </p:cBhvr>
                                      <p:to>
                                        <p:strVal val="hidden"/>
                                      </p:to>
                                    </p:set>
                                  </p:childTnLst>
                                </p:cTn>
                              </p:par>
                            </p:childTnLst>
                          </p:cTn>
                        </p:par>
                        <p:par>
                          <p:cTn id="9" fill="hold">
                            <p:stCondLst>
                              <p:cond delay="59000"/>
                            </p:stCondLst>
                            <p:childTnLst>
                              <p:par>
                                <p:cTn id="10" presetID="1" presetClass="mediacall" presetSubtype="0" fill="hold" nodeType="afterEffect">
                                  <p:stCondLst>
                                    <p:cond delay="0"/>
                                  </p:stCondLst>
                                  <p:childTnLst>
                                    <p:cmd type="call" cmd="playFrom(0.0)">
                                      <p:cBhvr>
                                        <p:cTn id="11" dur="1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26869" y="2909456"/>
            <a:ext cx="9738262" cy="830997"/>
          </a:xfrm>
          <a:prstGeom prst="rect">
            <a:avLst/>
          </a:prstGeom>
          <a:noFill/>
        </p:spPr>
        <p:txBody>
          <a:bodyPr wrap="square" rtlCol="0">
            <a:spAutoFit/>
          </a:bodyPr>
          <a:lstStyle/>
          <a:p>
            <a:pPr algn="ctr"/>
            <a:r>
              <a:rPr lang="en-US" sz="4800" b="1" i="1" dirty="0" smtClean="0">
                <a:solidFill>
                  <a:schemeClr val="bg1"/>
                </a:solidFill>
              </a:rPr>
              <a:t>So who won?</a:t>
            </a:r>
            <a:endParaRPr lang="en-US" sz="4800" b="1" i="1" dirty="0">
              <a:solidFill>
                <a:schemeClr val="bg1"/>
              </a:solidFill>
            </a:endParaRPr>
          </a:p>
        </p:txBody>
      </p:sp>
    </p:spTree>
    <p:extLst>
      <p:ext uri="{BB962C8B-B14F-4D97-AF65-F5344CB8AC3E}">
        <p14:creationId xmlns:p14="http://schemas.microsoft.com/office/powerpoint/2010/main" val="32573227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Why was </a:t>
            </a:r>
            <a:r>
              <a:rPr lang="en-US" i="1" dirty="0" smtClean="0">
                <a:solidFill>
                  <a:srgbClr val="71DAFF"/>
                </a:solidFill>
              </a:rPr>
              <a:t>Commons</a:t>
            </a:r>
            <a:r>
              <a:rPr lang="en-US" dirty="0" smtClean="0">
                <a:solidFill>
                  <a:schemeClr val="bg1"/>
                </a:solidFill>
              </a:rPr>
              <a:t> hard? </a:t>
            </a:r>
            <a:endParaRPr lang="en-US" dirty="0">
              <a:solidFill>
                <a:schemeClr val="bg1"/>
              </a:solidFill>
            </a:endParaRPr>
          </a:p>
        </p:txBody>
      </p:sp>
      <p:sp>
        <p:nvSpPr>
          <p:cNvPr id="4" name="TextBox 3"/>
          <p:cNvSpPr txBox="1"/>
          <p:nvPr/>
        </p:nvSpPr>
        <p:spPr>
          <a:xfrm>
            <a:off x="1226869" y="2909456"/>
            <a:ext cx="9738262" cy="1569660"/>
          </a:xfrm>
          <a:prstGeom prst="rect">
            <a:avLst/>
          </a:prstGeom>
          <a:noFill/>
        </p:spPr>
        <p:txBody>
          <a:bodyPr wrap="square" rtlCol="0">
            <a:spAutoFit/>
          </a:bodyPr>
          <a:lstStyle/>
          <a:p>
            <a:r>
              <a:rPr lang="en-US" sz="4800" b="1" i="1" dirty="0">
                <a:solidFill>
                  <a:schemeClr val="bg1"/>
                </a:solidFill>
              </a:rPr>
              <a:t>If everyone acts in their own </a:t>
            </a:r>
            <a:r>
              <a:rPr lang="en-US" sz="4800" b="1" i="1" dirty="0" smtClean="0">
                <a:solidFill>
                  <a:schemeClr val="bg1"/>
                </a:solidFill>
              </a:rPr>
              <a:t>interest, </a:t>
            </a:r>
            <a:r>
              <a:rPr lang="en-US" sz="4800" b="1" i="1" dirty="0">
                <a:solidFill>
                  <a:schemeClr val="bg1"/>
                </a:solidFill>
              </a:rPr>
              <a:t>the pond dies.</a:t>
            </a:r>
          </a:p>
        </p:txBody>
      </p:sp>
    </p:spTree>
    <p:extLst>
      <p:ext uri="{BB962C8B-B14F-4D97-AF65-F5344CB8AC3E}">
        <p14:creationId xmlns:p14="http://schemas.microsoft.com/office/powerpoint/2010/main" val="367425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This is called the </a:t>
            </a:r>
            <a:r>
              <a:rPr lang="en-US" b="1" i="1" dirty="0" smtClean="0">
                <a:solidFill>
                  <a:srgbClr val="71DAFF"/>
                </a:solidFill>
              </a:rPr>
              <a:t>tragedy of the commons</a:t>
            </a:r>
            <a:r>
              <a:rPr lang="en-US" dirty="0" smtClean="0">
                <a:solidFill>
                  <a:schemeClr val="bg1"/>
                </a:solidFill>
              </a:rPr>
              <a:t>: when anyone can access a limited resource, it runs out.</a:t>
            </a: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2113220" y="1690688"/>
            <a:ext cx="7965560" cy="4971277"/>
          </a:xfrm>
          <a:prstGeom prst="rect">
            <a:avLst/>
          </a:prstGeom>
        </p:spPr>
      </p:pic>
    </p:spTree>
    <p:extLst>
      <p:ext uri="{BB962C8B-B14F-4D97-AF65-F5344CB8AC3E}">
        <p14:creationId xmlns:p14="http://schemas.microsoft.com/office/powerpoint/2010/main" val="20830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7000"/>
            </a:schemeClr>
          </a:solidFill>
          <a:effectLst>
            <a:softEdge rad="31750"/>
          </a:effectLst>
        </p:spPr>
        <p:txBody>
          <a:bodyPr>
            <a:normAutofit fontScale="90000"/>
          </a:bodyPr>
          <a:lstStyle/>
          <a:p>
            <a:r>
              <a:rPr lang="en-US" dirty="0" smtClean="0">
                <a:solidFill>
                  <a:schemeClr val="bg1"/>
                </a:solidFill>
              </a:rPr>
              <a:t>What are real-life examples of </a:t>
            </a:r>
            <a:r>
              <a:rPr lang="en-US" i="1" dirty="0" smtClean="0">
                <a:solidFill>
                  <a:srgbClr val="71DAFF"/>
                </a:solidFill>
              </a:rPr>
              <a:t>commons</a:t>
            </a:r>
            <a:r>
              <a:rPr lang="en-US" dirty="0" smtClean="0">
                <a:solidFill>
                  <a:schemeClr val="bg1"/>
                </a:solidFill>
              </a:rPr>
              <a:t>? </a:t>
            </a:r>
            <a:br>
              <a:rPr lang="en-US" dirty="0" smtClean="0">
                <a:solidFill>
                  <a:schemeClr val="bg1"/>
                </a:solidFill>
              </a:rPr>
            </a:br>
            <a:r>
              <a:rPr lang="en-US" dirty="0" smtClean="0">
                <a:solidFill>
                  <a:schemeClr val="bg1"/>
                </a:solidFill>
              </a:rPr>
              <a:t>Think: limited resources that anyone can access.</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3798570" y="1690688"/>
            <a:ext cx="4594860" cy="4594860"/>
          </a:xfrm>
          <a:prstGeom prst="rect">
            <a:avLst/>
          </a:prstGeom>
          <a:solidFill>
            <a:schemeClr val="bg1"/>
          </a:solidFill>
        </p:spPr>
      </p:pic>
    </p:spTree>
    <p:extLst>
      <p:ext uri="{BB962C8B-B14F-4D97-AF65-F5344CB8AC3E}">
        <p14:creationId xmlns:p14="http://schemas.microsoft.com/office/powerpoint/2010/main" val="297386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798570" y="1982788"/>
            <a:ext cx="4594860" cy="4594860"/>
          </a:xfrm>
          <a:prstGeom prst="rect">
            <a:avLst/>
          </a:prstGeom>
          <a:solidFill>
            <a:schemeClr val="bg1"/>
          </a:solidFill>
        </p:spPr>
      </p:pic>
      <p:sp>
        <p:nvSpPr>
          <p:cNvPr id="6" name="TextBox 5"/>
          <p:cNvSpPr txBox="1"/>
          <p:nvPr/>
        </p:nvSpPr>
        <p:spPr>
          <a:xfrm>
            <a:off x="0" y="494557"/>
            <a:ext cx="12191999" cy="1384995"/>
          </a:xfrm>
          <a:prstGeom prst="rect">
            <a:avLst/>
          </a:prstGeom>
          <a:solidFill>
            <a:schemeClr val="tx1">
              <a:alpha val="43000"/>
            </a:schemeClr>
          </a:solidFill>
          <a:effectLst>
            <a:softEdge rad="31750"/>
          </a:effectLst>
        </p:spPr>
        <p:txBody>
          <a:bodyPr wrap="square" rtlCol="0">
            <a:spAutoFit/>
          </a:bodyPr>
          <a:lstStyle/>
          <a:p>
            <a:pPr algn="ctr"/>
            <a:r>
              <a:rPr lang="en-US" sz="4800" b="1" dirty="0" smtClean="0">
                <a:solidFill>
                  <a:schemeClr val="bg1"/>
                </a:solidFill>
              </a:rPr>
              <a:t>We Need to Talk.</a:t>
            </a:r>
          </a:p>
          <a:p>
            <a:pPr algn="ctr"/>
            <a:r>
              <a:rPr lang="en-US" sz="3600" i="1" dirty="0" smtClean="0">
                <a:solidFill>
                  <a:schemeClr val="bg1"/>
                </a:solidFill>
              </a:rPr>
              <a:t>By </a:t>
            </a:r>
            <a:r>
              <a:rPr lang="en-US" sz="3600" i="1" dirty="0" err="1" smtClean="0">
                <a:solidFill>
                  <a:schemeClr val="bg1"/>
                </a:solidFill>
              </a:rPr>
              <a:t>EarthDNA</a:t>
            </a:r>
            <a:endParaRPr lang="en-US" sz="3600" i="1" dirty="0">
              <a:solidFill>
                <a:schemeClr val="bg1"/>
              </a:solidFill>
            </a:endParaRPr>
          </a:p>
        </p:txBody>
      </p:sp>
      <p:pic>
        <p:nvPicPr>
          <p:cNvPr id="1026" name="Picture 2" descr="Image result for mit portugal 2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8324" y="6038622"/>
            <a:ext cx="2742004" cy="539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9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How do </a:t>
            </a:r>
            <a:r>
              <a:rPr lang="en-US" dirty="0">
                <a:solidFill>
                  <a:schemeClr val="bg1"/>
                </a:solidFill>
              </a:rPr>
              <a:t>we solve commons problems? </a:t>
            </a:r>
          </a:p>
        </p:txBody>
      </p:sp>
      <p:sp>
        <p:nvSpPr>
          <p:cNvPr id="4" name="TextBox 3"/>
          <p:cNvSpPr txBox="1"/>
          <p:nvPr/>
        </p:nvSpPr>
        <p:spPr>
          <a:xfrm>
            <a:off x="1226869" y="2909456"/>
            <a:ext cx="9738262" cy="830997"/>
          </a:xfrm>
          <a:prstGeom prst="rect">
            <a:avLst/>
          </a:prstGeom>
          <a:noFill/>
        </p:spPr>
        <p:txBody>
          <a:bodyPr wrap="square" rtlCol="0">
            <a:spAutoFit/>
          </a:bodyPr>
          <a:lstStyle/>
          <a:p>
            <a:r>
              <a:rPr lang="en-US" sz="4800" b="1" i="1" dirty="0">
                <a:solidFill>
                  <a:schemeClr val="bg1"/>
                </a:solidFill>
              </a:rPr>
              <a:t>Collective action: we set </a:t>
            </a:r>
            <a:r>
              <a:rPr lang="en-US" sz="4800" b="1" i="1" dirty="0">
                <a:solidFill>
                  <a:srgbClr val="71DAFF"/>
                </a:solidFill>
              </a:rPr>
              <a:t>rules</a:t>
            </a:r>
            <a:r>
              <a:rPr lang="en-US" sz="4800" b="1" i="1" dirty="0">
                <a:solidFill>
                  <a:schemeClr val="bg1"/>
                </a:solidFill>
              </a:rPr>
              <a:t>.</a:t>
            </a:r>
          </a:p>
        </p:txBody>
      </p:sp>
    </p:spTree>
    <p:extLst>
      <p:ext uri="{BB962C8B-B14F-4D97-AF65-F5344CB8AC3E}">
        <p14:creationId xmlns:p14="http://schemas.microsoft.com/office/powerpoint/2010/main" val="46743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473"/>
          <a:stretch/>
        </p:blipFill>
        <p:spPr>
          <a:xfrm>
            <a:off x="0" y="1"/>
            <a:ext cx="12192000" cy="6858000"/>
          </a:xfrm>
          <a:prstGeom prst="rect">
            <a:avLst/>
          </a:prstGeom>
        </p:spPr>
      </p:pic>
      <p:sp>
        <p:nvSpPr>
          <p:cNvPr id="2" name="Title 1"/>
          <p:cNvSpPr>
            <a:spLocks noGrp="1"/>
          </p:cNvSpPr>
          <p:nvPr>
            <p:ph type="title"/>
          </p:nvPr>
        </p:nvSpPr>
        <p:spPr>
          <a:solidFill>
            <a:schemeClr val="bg1">
              <a:alpha val="90000"/>
            </a:schemeClr>
          </a:solidFill>
          <a:effectLst>
            <a:softEdge rad="31750"/>
          </a:effectLst>
        </p:spPr>
        <p:txBody>
          <a:bodyPr/>
          <a:lstStyle/>
          <a:p>
            <a:pPr algn="ctr"/>
            <a:r>
              <a:rPr lang="en-US" dirty="0" smtClean="0"/>
              <a:t>Setting rules for everyone is called </a:t>
            </a:r>
            <a:r>
              <a:rPr lang="en-US" i="1" dirty="0" smtClean="0"/>
              <a:t>politics</a:t>
            </a:r>
            <a:r>
              <a:rPr lang="en-US" dirty="0" smtClean="0"/>
              <a:t>. </a:t>
            </a:r>
            <a:endParaRPr lang="en-US" dirty="0"/>
          </a:p>
        </p:txBody>
      </p:sp>
    </p:spTree>
    <p:extLst>
      <p:ext uri="{BB962C8B-B14F-4D97-AF65-F5344CB8AC3E}">
        <p14:creationId xmlns:p14="http://schemas.microsoft.com/office/powerpoint/2010/main" val="405091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4457"/>
          <a:stretch/>
        </p:blipFill>
        <p:spPr>
          <a:xfrm>
            <a:off x="0" y="0"/>
            <a:ext cx="12192000" cy="6858000"/>
          </a:xfrm>
          <a:prstGeom prst="rect">
            <a:avLst/>
          </a:prstGeom>
        </p:spPr>
      </p:pic>
      <p:sp>
        <p:nvSpPr>
          <p:cNvPr id="2" name="Title 1"/>
          <p:cNvSpPr>
            <a:spLocks noGrp="1"/>
          </p:cNvSpPr>
          <p:nvPr>
            <p:ph type="title"/>
          </p:nvPr>
        </p:nvSpPr>
        <p:spPr>
          <a:solidFill>
            <a:schemeClr val="bg1">
              <a:alpha val="83000"/>
            </a:schemeClr>
          </a:solidFill>
          <a:effectLst>
            <a:softEdge rad="31750"/>
          </a:effectLst>
        </p:spPr>
        <p:txBody>
          <a:bodyPr>
            <a:normAutofit fontScale="90000"/>
          </a:bodyPr>
          <a:lstStyle/>
          <a:p>
            <a:r>
              <a:rPr lang="en-US" dirty="0" smtClean="0"/>
              <a:t>Protecting the most important commons, </a:t>
            </a:r>
            <a:br>
              <a:rPr lang="en-US" dirty="0" smtClean="0"/>
            </a:br>
            <a:r>
              <a:rPr lang="en-US" dirty="0" smtClean="0"/>
              <a:t>an inhabitable Earth, is political: we need rules.</a:t>
            </a:r>
            <a:endParaRPr lang="en-US" dirty="0"/>
          </a:p>
        </p:txBody>
      </p:sp>
    </p:spTree>
    <p:extLst>
      <p:ext uri="{BB962C8B-B14F-4D97-AF65-F5344CB8AC3E}">
        <p14:creationId xmlns:p14="http://schemas.microsoft.com/office/powerpoint/2010/main" val="5911694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3" t="101" r="49982" b="63016"/>
          <a:stretch/>
        </p:blipFill>
        <p:spPr>
          <a:xfrm>
            <a:off x="-385011" y="0"/>
            <a:ext cx="12577011" cy="6899664"/>
          </a:xfrm>
          <a:prstGeom prst="rect">
            <a:avLst/>
          </a:prstGeom>
        </p:spPr>
      </p:pic>
      <p:sp>
        <p:nvSpPr>
          <p:cNvPr id="2" name="Title 1"/>
          <p:cNvSpPr>
            <a:spLocks noGrp="1"/>
          </p:cNvSpPr>
          <p:nvPr>
            <p:ph type="title"/>
          </p:nvPr>
        </p:nvSpPr>
        <p:spPr>
          <a:xfrm>
            <a:off x="838200" y="365125"/>
            <a:ext cx="10515600" cy="6000049"/>
          </a:xfrm>
          <a:solidFill>
            <a:schemeClr val="bg1">
              <a:alpha val="80000"/>
            </a:schemeClr>
          </a:solidFill>
          <a:effectLst>
            <a:softEdge rad="31750"/>
          </a:effectLst>
        </p:spPr>
        <p:txBody>
          <a:bodyPr>
            <a:normAutofit/>
          </a:bodyPr>
          <a:lstStyle/>
          <a:p>
            <a:r>
              <a:rPr lang="en-US" dirty="0" smtClean="0"/>
              <a:t>But rules cost money. For example:</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a:t>
            </a:r>
            <a:endParaRPr lang="en-US" dirty="0"/>
          </a:p>
        </p:txBody>
      </p:sp>
      <p:sp>
        <p:nvSpPr>
          <p:cNvPr id="5" name="TextBox 4"/>
          <p:cNvSpPr txBox="1"/>
          <p:nvPr/>
        </p:nvSpPr>
        <p:spPr>
          <a:xfrm>
            <a:off x="838200" y="3169206"/>
            <a:ext cx="10515600" cy="1538883"/>
          </a:xfrm>
          <a:prstGeom prst="rect">
            <a:avLst/>
          </a:prstGeom>
          <a:noFill/>
          <a:effectLst>
            <a:softEdge rad="31750"/>
          </a:effectLst>
        </p:spPr>
        <p:txBody>
          <a:bodyPr wrap="square" rtlCol="0">
            <a:spAutoFit/>
          </a:bodyPr>
          <a:lstStyle/>
          <a:p>
            <a:pPr algn="ctr"/>
            <a:r>
              <a:rPr lang="en-US" sz="4700" b="1" i="1" dirty="0" smtClean="0"/>
              <a:t>“If </a:t>
            </a:r>
            <a:r>
              <a:rPr lang="en-US" sz="4700" b="1" i="1" dirty="0"/>
              <a:t>I can’t sell </a:t>
            </a:r>
            <a:r>
              <a:rPr lang="en-US" sz="4700" b="1" i="1" dirty="0" smtClean="0"/>
              <a:t>my products, because I emit carbon to make them… I </a:t>
            </a:r>
            <a:r>
              <a:rPr lang="en-US" sz="4700" b="1" i="1" dirty="0"/>
              <a:t>lose money</a:t>
            </a:r>
            <a:r>
              <a:rPr lang="en-US" sz="4700" b="1" i="1" dirty="0" smtClean="0"/>
              <a:t>!”</a:t>
            </a:r>
            <a:endParaRPr lang="en-US" sz="4700" b="1" i="1" dirty="0"/>
          </a:p>
        </p:txBody>
      </p:sp>
    </p:spTree>
    <p:extLst>
      <p:ext uri="{BB962C8B-B14F-4D97-AF65-F5344CB8AC3E}">
        <p14:creationId xmlns:p14="http://schemas.microsoft.com/office/powerpoint/2010/main" val="166917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 now we can answer the question…</a:t>
            </a:r>
            <a:endParaRPr lang="en-US" dirty="0">
              <a:solidFill>
                <a:schemeClr val="bg1"/>
              </a:solidFill>
            </a:endParaRPr>
          </a:p>
        </p:txBody>
      </p:sp>
      <p:sp>
        <p:nvSpPr>
          <p:cNvPr id="4" name="TextBox 3"/>
          <p:cNvSpPr txBox="1"/>
          <p:nvPr/>
        </p:nvSpPr>
        <p:spPr>
          <a:xfrm>
            <a:off x="1855519" y="3241964"/>
            <a:ext cx="8480962" cy="830997"/>
          </a:xfrm>
          <a:prstGeom prst="rect">
            <a:avLst/>
          </a:prstGeom>
          <a:noFill/>
        </p:spPr>
        <p:txBody>
          <a:bodyPr wrap="square" rtlCol="0">
            <a:spAutoFit/>
          </a:bodyPr>
          <a:lstStyle/>
          <a:p>
            <a:pPr algn="ctr"/>
            <a:r>
              <a:rPr lang="en-US" sz="4800" b="1" i="1" dirty="0" smtClean="0">
                <a:solidFill>
                  <a:schemeClr val="bg1"/>
                </a:solidFill>
              </a:rPr>
              <a:t>Why haven’t we done anything?</a:t>
            </a:r>
            <a:endParaRPr lang="en-US" sz="4800" b="1" i="1" dirty="0">
              <a:solidFill>
                <a:schemeClr val="bg1"/>
              </a:solidFill>
            </a:endParaRPr>
          </a:p>
        </p:txBody>
      </p:sp>
    </p:spTree>
    <p:extLst>
      <p:ext uri="{BB962C8B-B14F-4D97-AF65-F5344CB8AC3E}">
        <p14:creationId xmlns:p14="http://schemas.microsoft.com/office/powerpoint/2010/main" val="1544858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7" name="Group 26"/>
          <p:cNvGrpSpPr/>
          <p:nvPr/>
        </p:nvGrpSpPr>
        <p:grpSpPr>
          <a:xfrm>
            <a:off x="838200" y="1690688"/>
            <a:ext cx="10566400" cy="4769490"/>
            <a:chOff x="838200" y="1690688"/>
            <a:chExt cx="10566400" cy="4769490"/>
          </a:xfrm>
        </p:grpSpPr>
        <p:grpSp>
          <p:nvGrpSpPr>
            <p:cNvPr id="26" name="Group 25"/>
            <p:cNvGrpSpPr/>
            <p:nvPr/>
          </p:nvGrpSpPr>
          <p:grpSpPr>
            <a:xfrm>
              <a:off x="838200" y="1690688"/>
              <a:ext cx="10566400" cy="4769490"/>
              <a:chOff x="838200" y="1690688"/>
              <a:chExt cx="10566400" cy="4769490"/>
            </a:xfrm>
          </p:grpSpPr>
          <p:sp>
            <p:nvSpPr>
              <p:cNvPr id="23" name="Rectangle 22"/>
              <p:cNvSpPr/>
              <p:nvPr/>
            </p:nvSpPr>
            <p:spPr>
              <a:xfrm>
                <a:off x="838200" y="1690688"/>
                <a:ext cx="10566400" cy="4769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838200" y="1944500"/>
                <a:ext cx="10182306" cy="4515678"/>
                <a:chOff x="838200" y="1944500"/>
                <a:chExt cx="10182306" cy="4515678"/>
              </a:xfrm>
            </p:grpSpPr>
            <p:grpSp>
              <p:nvGrpSpPr>
                <p:cNvPr id="3" name="Group 2"/>
                <p:cNvGrpSpPr/>
                <p:nvPr/>
              </p:nvGrpSpPr>
              <p:grpSpPr>
                <a:xfrm>
                  <a:off x="838200" y="1944500"/>
                  <a:ext cx="6335527" cy="4515678"/>
                  <a:chOff x="2928236" y="1966218"/>
                  <a:chExt cx="6335527" cy="4515678"/>
                </a:xfrm>
              </p:grpSpPr>
              <p:grpSp>
                <p:nvGrpSpPr>
                  <p:cNvPr id="4" name="Group 3"/>
                  <p:cNvGrpSpPr/>
                  <p:nvPr/>
                </p:nvGrpSpPr>
                <p:grpSpPr>
                  <a:xfrm>
                    <a:off x="2928236" y="2120900"/>
                    <a:ext cx="6335527" cy="4360996"/>
                    <a:chOff x="2097273" y="2179287"/>
                    <a:chExt cx="6335527" cy="4360996"/>
                  </a:xfrm>
                </p:grpSpPr>
                <p:pic>
                  <p:nvPicPr>
                    <p:cNvPr id="6" name="Picture 5"/>
                    <p:cNvPicPr>
                      <a:picLocks noChangeAspect="1"/>
                    </p:cNvPicPr>
                    <p:nvPr/>
                  </p:nvPicPr>
                  <p:blipFill rotWithShape="1">
                    <a:blip r:embed="rId3"/>
                    <a:srcRect t="10896" r="14830" b="6050"/>
                    <a:stretch/>
                  </p:blipFill>
                  <p:spPr>
                    <a:xfrm>
                      <a:off x="2097273" y="2179287"/>
                      <a:ext cx="6335527" cy="4360996"/>
                    </a:xfrm>
                    <a:prstGeom prst="rect">
                      <a:avLst/>
                    </a:prstGeom>
                  </p:spPr>
                </p:pic>
                <p:sp>
                  <p:nvSpPr>
                    <p:cNvPr id="7" name="Rectangle 6"/>
                    <p:cNvSpPr/>
                    <p:nvPr/>
                  </p:nvSpPr>
                  <p:spPr>
                    <a:xfrm>
                      <a:off x="8216900" y="2207281"/>
                      <a:ext cx="215560" cy="3326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3962022" y="1966218"/>
                    <a:ext cx="3639283" cy="892552"/>
                  </a:xfrm>
                  <a:prstGeom prst="rect">
                    <a:avLst/>
                  </a:prstGeom>
                  <a:noFill/>
                </p:spPr>
                <p:txBody>
                  <a:bodyPr wrap="square" rtlCol="0">
                    <a:spAutoFit/>
                  </a:bodyPr>
                  <a:lstStyle/>
                  <a:p>
                    <a:pPr algn="ctr"/>
                    <a:r>
                      <a:rPr lang="en-US" sz="2600" dirty="0" smtClean="0">
                        <a:solidFill>
                          <a:schemeClr val="tx1">
                            <a:lumMod val="50000"/>
                            <a:lumOff val="50000"/>
                          </a:schemeClr>
                        </a:solidFill>
                      </a:rPr>
                      <a:t>Carbon dioxide emissions by sector</a:t>
                    </a:r>
                    <a:endParaRPr lang="en-US" sz="2600" dirty="0">
                      <a:solidFill>
                        <a:schemeClr val="tx1">
                          <a:lumMod val="50000"/>
                          <a:lumOff val="50000"/>
                        </a:schemeClr>
                      </a:solidFill>
                    </a:endParaRPr>
                  </a:p>
                </p:txBody>
              </p:sp>
            </p:grpSp>
            <p:grpSp>
              <p:nvGrpSpPr>
                <p:cNvPr id="8" name="Group 7"/>
                <p:cNvGrpSpPr/>
                <p:nvPr/>
              </p:nvGrpSpPr>
              <p:grpSpPr>
                <a:xfrm>
                  <a:off x="6957827" y="2032346"/>
                  <a:ext cx="4062679" cy="492443"/>
                  <a:chOff x="6957827" y="2032346"/>
                  <a:chExt cx="4062679" cy="492443"/>
                </a:xfrm>
              </p:grpSpPr>
              <p:sp>
                <p:nvSpPr>
                  <p:cNvPr id="9" name="TextBox 8"/>
                  <p:cNvSpPr txBox="1"/>
                  <p:nvPr/>
                </p:nvSpPr>
                <p:spPr>
                  <a:xfrm>
                    <a:off x="7349489" y="2032346"/>
                    <a:ext cx="3671017" cy="492443"/>
                  </a:xfrm>
                  <a:prstGeom prst="rect">
                    <a:avLst/>
                  </a:prstGeom>
                  <a:noFill/>
                </p:spPr>
                <p:txBody>
                  <a:bodyPr wrap="square" rtlCol="0">
                    <a:spAutoFit/>
                  </a:bodyPr>
                  <a:lstStyle/>
                  <a:p>
                    <a:r>
                      <a:rPr lang="en-US" sz="2600" dirty="0" smtClean="0">
                        <a:ln w="3175">
                          <a:noFill/>
                        </a:ln>
                        <a:solidFill>
                          <a:srgbClr val="C79FC8"/>
                        </a:solidFill>
                      </a:rPr>
                      <a:t>Residential &amp; commercial</a:t>
                    </a:r>
                    <a:endParaRPr lang="en-US" sz="2600" dirty="0">
                      <a:ln w="3175">
                        <a:noFill/>
                      </a:ln>
                      <a:solidFill>
                        <a:srgbClr val="C79FC8"/>
                      </a:solidFill>
                    </a:endParaRPr>
                  </a:p>
                </p:txBody>
              </p:sp>
              <p:cxnSp>
                <p:nvCxnSpPr>
                  <p:cNvPr id="10" name="Straight Connector 9"/>
                  <p:cNvCxnSpPr>
                    <a:stCxn id="9" idx="1"/>
                  </p:cNvCxnSpPr>
                  <p:nvPr/>
                </p:nvCxnSpPr>
                <p:spPr>
                  <a:xfrm flipH="1" flipV="1">
                    <a:off x="6957827" y="2278567"/>
                    <a:ext cx="391662"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6957488" y="2992802"/>
                  <a:ext cx="2578397" cy="492443"/>
                  <a:chOff x="6957488" y="3064052"/>
                  <a:chExt cx="2578397" cy="492443"/>
                </a:xfrm>
              </p:grpSpPr>
              <p:sp>
                <p:nvSpPr>
                  <p:cNvPr id="12" name="TextBox 11"/>
                  <p:cNvSpPr txBox="1"/>
                  <p:nvPr/>
                </p:nvSpPr>
                <p:spPr>
                  <a:xfrm>
                    <a:off x="7349488" y="3064052"/>
                    <a:ext cx="2186397" cy="492443"/>
                  </a:xfrm>
                  <a:prstGeom prst="rect">
                    <a:avLst/>
                  </a:prstGeom>
                  <a:noFill/>
                </p:spPr>
                <p:txBody>
                  <a:bodyPr wrap="square" rtlCol="0">
                    <a:spAutoFit/>
                  </a:bodyPr>
                  <a:lstStyle/>
                  <a:p>
                    <a:r>
                      <a:rPr lang="en-US" sz="2600" dirty="0" smtClean="0">
                        <a:ln w="3175">
                          <a:noFill/>
                        </a:ln>
                        <a:solidFill>
                          <a:srgbClr val="F2976B"/>
                        </a:solidFill>
                      </a:rPr>
                      <a:t>Transportation</a:t>
                    </a:r>
                    <a:endParaRPr lang="en-US" sz="2600" dirty="0">
                      <a:ln w="3175">
                        <a:noFill/>
                      </a:ln>
                      <a:solidFill>
                        <a:srgbClr val="F2976B"/>
                      </a:solidFill>
                    </a:endParaRPr>
                  </a:p>
                </p:txBody>
              </p:sp>
              <p:cxnSp>
                <p:nvCxnSpPr>
                  <p:cNvPr id="13" name="Straight Connector 12"/>
                  <p:cNvCxnSpPr>
                    <a:stCxn id="12" idx="1"/>
                  </p:cNvCxnSpPr>
                  <p:nvPr/>
                </p:nvCxnSpPr>
                <p:spPr>
                  <a:xfrm flipH="1">
                    <a:off x="6957488" y="3310274"/>
                    <a:ext cx="3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957488" y="3419210"/>
                  <a:ext cx="2774215" cy="892552"/>
                  <a:chOff x="6957488" y="3419210"/>
                  <a:chExt cx="2774215" cy="892552"/>
                </a:xfrm>
              </p:grpSpPr>
              <p:sp>
                <p:nvSpPr>
                  <p:cNvPr id="15" name="TextBox 14"/>
                  <p:cNvSpPr txBox="1"/>
                  <p:nvPr/>
                </p:nvSpPr>
                <p:spPr>
                  <a:xfrm>
                    <a:off x="7349488" y="3419210"/>
                    <a:ext cx="2382215" cy="892552"/>
                  </a:xfrm>
                  <a:prstGeom prst="rect">
                    <a:avLst/>
                  </a:prstGeom>
                  <a:noFill/>
                </p:spPr>
                <p:txBody>
                  <a:bodyPr wrap="square" rtlCol="0">
                    <a:spAutoFit/>
                  </a:bodyPr>
                  <a:lstStyle/>
                  <a:p>
                    <a:r>
                      <a:rPr lang="en-US" sz="2600" dirty="0" smtClean="0">
                        <a:ln w="3175">
                          <a:noFill/>
                        </a:ln>
                        <a:solidFill>
                          <a:srgbClr val="97CB72"/>
                        </a:solidFill>
                      </a:rPr>
                      <a:t>Agriculture and land use</a:t>
                    </a:r>
                    <a:endParaRPr lang="en-US" sz="2600" dirty="0">
                      <a:ln w="3175">
                        <a:noFill/>
                      </a:ln>
                      <a:solidFill>
                        <a:srgbClr val="97CB72"/>
                      </a:solidFill>
                    </a:endParaRPr>
                  </a:p>
                </p:txBody>
              </p:sp>
              <p:cxnSp>
                <p:nvCxnSpPr>
                  <p:cNvPr id="16" name="Straight Connector 15"/>
                  <p:cNvCxnSpPr/>
                  <p:nvPr/>
                </p:nvCxnSpPr>
                <p:spPr>
                  <a:xfrm flipH="1">
                    <a:off x="6957488" y="3700386"/>
                    <a:ext cx="392000" cy="5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955513" y="2497229"/>
                  <a:ext cx="1683991" cy="492443"/>
                  <a:chOff x="6955513" y="2497229"/>
                  <a:chExt cx="1683991" cy="492443"/>
                </a:xfrm>
              </p:grpSpPr>
              <p:sp>
                <p:nvSpPr>
                  <p:cNvPr id="21" name="TextBox 20"/>
                  <p:cNvSpPr txBox="1"/>
                  <p:nvPr/>
                </p:nvSpPr>
                <p:spPr>
                  <a:xfrm>
                    <a:off x="7349488" y="2497229"/>
                    <a:ext cx="1290016" cy="492443"/>
                  </a:xfrm>
                  <a:prstGeom prst="rect">
                    <a:avLst/>
                  </a:prstGeom>
                  <a:noFill/>
                </p:spPr>
                <p:txBody>
                  <a:bodyPr wrap="square" rtlCol="0">
                    <a:spAutoFit/>
                  </a:bodyPr>
                  <a:lstStyle/>
                  <a:p>
                    <a:r>
                      <a:rPr lang="en-US" sz="2600" dirty="0" smtClean="0">
                        <a:ln w="3175">
                          <a:noFill/>
                        </a:ln>
                        <a:solidFill>
                          <a:srgbClr val="FFCA09"/>
                        </a:solidFill>
                      </a:rPr>
                      <a:t>Industry</a:t>
                    </a:r>
                    <a:endParaRPr lang="en-US" sz="2600" dirty="0">
                      <a:ln w="3175">
                        <a:noFill/>
                      </a:ln>
                      <a:solidFill>
                        <a:srgbClr val="FFCA09"/>
                      </a:solidFill>
                    </a:endParaRPr>
                  </a:p>
                </p:txBody>
              </p:sp>
              <p:cxnSp>
                <p:nvCxnSpPr>
                  <p:cNvPr id="22" name="Straight Connector 21"/>
                  <p:cNvCxnSpPr/>
                  <p:nvPr/>
                </p:nvCxnSpPr>
                <p:spPr>
                  <a:xfrm flipH="1">
                    <a:off x="6955513" y="2750156"/>
                    <a:ext cx="3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5" name="TextBox 24"/>
            <p:cNvSpPr txBox="1"/>
            <p:nvPr/>
          </p:nvSpPr>
          <p:spPr>
            <a:xfrm>
              <a:off x="9926644" y="5866131"/>
              <a:ext cx="1276281" cy="492443"/>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UN FAO</a:t>
              </a:r>
              <a:endParaRPr lang="en-US" sz="2600" i="1" dirty="0">
                <a:solidFill>
                  <a:schemeClr val="bg1"/>
                </a:solidFill>
              </a:endParaRPr>
            </a:p>
          </p:txBody>
        </p:sp>
      </p:grpSp>
      <p:sp>
        <p:nvSpPr>
          <p:cNvPr id="2" name="Title 1"/>
          <p:cNvSpPr>
            <a:spLocks noGrp="1"/>
          </p:cNvSpPr>
          <p:nvPr>
            <p:ph type="title"/>
          </p:nvPr>
        </p:nvSpPr>
        <p:spPr>
          <a:xfrm>
            <a:off x="838200" y="365125"/>
            <a:ext cx="10566400" cy="1325563"/>
          </a:xfrm>
        </p:spPr>
        <p:txBody>
          <a:bodyPr>
            <a:normAutofit fontScale="90000"/>
          </a:bodyPr>
          <a:lstStyle/>
          <a:p>
            <a:r>
              <a:rPr lang="en-US" dirty="0" smtClean="0">
                <a:solidFill>
                  <a:schemeClr val="bg1"/>
                </a:solidFill>
              </a:rPr>
              <a:t>No one wants rules limiting carbon. But especially not fossil fuel groups, who emit more than anyone.</a:t>
            </a:r>
            <a:endParaRPr lang="en-US" dirty="0">
              <a:solidFill>
                <a:schemeClr val="bg1"/>
              </a:solidFill>
            </a:endParaRPr>
          </a:p>
        </p:txBody>
      </p:sp>
      <p:grpSp>
        <p:nvGrpSpPr>
          <p:cNvPr id="17" name="Group 16"/>
          <p:cNvGrpSpPr/>
          <p:nvPr/>
        </p:nvGrpSpPr>
        <p:grpSpPr>
          <a:xfrm>
            <a:off x="6957488" y="4683637"/>
            <a:ext cx="3017786" cy="892552"/>
            <a:chOff x="6957488" y="4683637"/>
            <a:chExt cx="3017786" cy="892552"/>
          </a:xfrm>
        </p:grpSpPr>
        <p:sp>
          <p:nvSpPr>
            <p:cNvPr id="18" name="TextBox 17"/>
            <p:cNvSpPr txBox="1"/>
            <p:nvPr/>
          </p:nvSpPr>
          <p:spPr>
            <a:xfrm>
              <a:off x="7349490" y="4683637"/>
              <a:ext cx="2625784" cy="892552"/>
            </a:xfrm>
            <a:prstGeom prst="rect">
              <a:avLst/>
            </a:prstGeom>
            <a:noFill/>
          </p:spPr>
          <p:txBody>
            <a:bodyPr wrap="square" rtlCol="0">
              <a:spAutoFit/>
            </a:bodyPr>
            <a:lstStyle/>
            <a:p>
              <a:r>
                <a:rPr lang="en-US" sz="2600" dirty="0" smtClean="0">
                  <a:ln w="3175">
                    <a:noFill/>
                  </a:ln>
                  <a:solidFill>
                    <a:srgbClr val="6F8FC2"/>
                  </a:solidFill>
                </a:rPr>
                <a:t>Energy </a:t>
              </a:r>
            </a:p>
            <a:p>
              <a:r>
                <a:rPr lang="en-US" sz="2600" dirty="0" smtClean="0">
                  <a:ln w="3175">
                    <a:noFill/>
                  </a:ln>
                  <a:solidFill>
                    <a:srgbClr val="6F8FC2"/>
                  </a:solidFill>
                </a:rPr>
                <a:t>(oil, gas, and coal)</a:t>
              </a:r>
              <a:endParaRPr lang="en-US" sz="2600" dirty="0">
                <a:ln w="3175">
                  <a:noFill/>
                </a:ln>
                <a:solidFill>
                  <a:srgbClr val="6F8FC2"/>
                </a:solidFill>
              </a:endParaRPr>
            </a:p>
          </p:txBody>
        </p:sp>
        <p:cxnSp>
          <p:nvCxnSpPr>
            <p:cNvPr id="19" name="Straight Connector 18"/>
            <p:cNvCxnSpPr/>
            <p:nvPr/>
          </p:nvCxnSpPr>
          <p:spPr>
            <a:xfrm flipH="1" flipV="1">
              <a:off x="6957488" y="4927605"/>
              <a:ext cx="392001" cy="65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27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2746" b="10825"/>
          <a:stretch/>
        </p:blipFill>
        <p:spPr>
          <a:xfrm>
            <a:off x="0" y="0"/>
            <a:ext cx="12192000" cy="6858000"/>
          </a:xfrm>
          <a:prstGeom prst="rect">
            <a:avLst/>
          </a:prstGeom>
        </p:spPr>
      </p:pic>
      <p:sp>
        <p:nvSpPr>
          <p:cNvPr id="2" name="Title 1"/>
          <p:cNvSpPr>
            <a:spLocks noGrp="1"/>
          </p:cNvSpPr>
          <p:nvPr>
            <p:ph type="title"/>
          </p:nvPr>
        </p:nvSpPr>
        <p:spPr>
          <a:solidFill>
            <a:schemeClr val="tx1">
              <a:alpha val="20000"/>
            </a:schemeClr>
          </a:solidFill>
          <a:effectLst>
            <a:softEdge rad="31750"/>
          </a:effectLst>
        </p:spPr>
        <p:txBody>
          <a:bodyPr>
            <a:normAutofit/>
          </a:bodyPr>
          <a:lstStyle/>
          <a:p>
            <a:r>
              <a:rPr lang="en-US" dirty="0" smtClean="0">
                <a:solidFill>
                  <a:schemeClr val="bg1"/>
                </a:solidFill>
              </a:rPr>
              <a:t>The fossil fuel industry has known about climate change for decades.</a:t>
            </a:r>
            <a:endParaRPr lang="en-US" dirty="0">
              <a:solidFill>
                <a:schemeClr val="bg1"/>
              </a:solidFill>
            </a:endParaRPr>
          </a:p>
        </p:txBody>
      </p:sp>
      <p:pic>
        <p:nvPicPr>
          <p:cNvPr id="6" name="Picture 5"/>
          <p:cNvPicPr/>
          <p:nvPr/>
        </p:nvPicPr>
        <p:blipFill rotWithShape="1">
          <a:blip r:embed="rId4" cstate="print">
            <a:extLst>
              <a:ext uri="{28A0092B-C50C-407E-A947-70E740481C1C}">
                <a14:useLocalDpi xmlns:a14="http://schemas.microsoft.com/office/drawing/2010/main" val="0"/>
              </a:ext>
            </a:extLst>
          </a:blip>
          <a:srcRect l="1576" t="36464" r="52362" b="35830"/>
          <a:stretch/>
        </p:blipFill>
        <p:spPr bwMode="auto">
          <a:xfrm>
            <a:off x="5842659" y="2395438"/>
            <a:ext cx="5511141" cy="3647433"/>
          </a:xfrm>
          <a:prstGeom prst="rect">
            <a:avLst/>
          </a:prstGeom>
          <a:noFill/>
          <a:ln>
            <a:solidFill>
              <a:schemeClr val="tx1"/>
            </a:solidFill>
          </a:ln>
        </p:spPr>
      </p:pic>
      <p:sp>
        <p:nvSpPr>
          <p:cNvPr id="5" name="TextBox 4"/>
          <p:cNvSpPr txBox="1"/>
          <p:nvPr/>
        </p:nvSpPr>
        <p:spPr>
          <a:xfrm>
            <a:off x="8418102" y="6241633"/>
            <a:ext cx="2935698" cy="492443"/>
          </a:xfrm>
          <a:prstGeom prst="rect">
            <a:avLst/>
          </a:prstGeom>
          <a:solidFill>
            <a:schemeClr val="tx1">
              <a:alpha val="43000"/>
            </a:schemeClr>
          </a:solidFill>
          <a:effectLst>
            <a:softEdge rad="31750"/>
          </a:effectLst>
        </p:spPr>
        <p:txBody>
          <a:bodyPr wrap="square" rtlCol="0">
            <a:spAutoFit/>
          </a:bodyPr>
          <a:lstStyle/>
          <a:p>
            <a:pPr algn="ctr"/>
            <a:r>
              <a:rPr lang="en-US" sz="2600" i="1" dirty="0" smtClean="0">
                <a:solidFill>
                  <a:schemeClr val="bg1"/>
                </a:solidFill>
              </a:rPr>
              <a:t>Inside Climate News</a:t>
            </a:r>
            <a:endParaRPr lang="en-US" sz="2600" i="1" dirty="0">
              <a:solidFill>
                <a:schemeClr val="bg1"/>
              </a:solidFill>
            </a:endParaRPr>
          </a:p>
        </p:txBody>
      </p:sp>
    </p:spTree>
    <p:extLst>
      <p:ext uri="{BB962C8B-B14F-4D97-AF65-F5344CB8AC3E}">
        <p14:creationId xmlns:p14="http://schemas.microsoft.com/office/powerpoint/2010/main" val="767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HXoAz6jNEG8"/>
          <p:cNvPicPr>
            <a:picLocks noRot="1" noChangeAspect="1"/>
          </p:cNvPicPr>
          <p:nvPr>
            <a:videoFile r:link="rId1"/>
          </p:nvPr>
        </p:nvPicPr>
        <p:blipFill>
          <a:blip r:embed="rId4"/>
          <a:stretch>
            <a:fillRect/>
          </a:stretch>
        </p:blipFill>
        <p:spPr>
          <a:xfrm>
            <a:off x="-23550" y="0"/>
            <a:ext cx="12192001" cy="6858000"/>
          </a:xfrm>
          <a:prstGeom prst="rect">
            <a:avLst/>
          </a:prstGeom>
        </p:spPr>
      </p:pic>
      <p:sp>
        <p:nvSpPr>
          <p:cNvPr id="2" name="Title 1"/>
          <p:cNvSpPr>
            <a:spLocks noGrp="1"/>
          </p:cNvSpPr>
          <p:nvPr>
            <p:ph type="title"/>
          </p:nvPr>
        </p:nvSpPr>
        <p:spPr/>
        <p:txBody>
          <a:bodyPr>
            <a:normAutofit/>
          </a:bodyPr>
          <a:lstStyle/>
          <a:p>
            <a:r>
              <a:rPr lang="en-US" sz="4000" dirty="0" smtClean="0">
                <a:solidFill>
                  <a:schemeClr val="bg1"/>
                </a:solidFill>
              </a:rPr>
              <a:t>But fossil fuel companies spread climate myths </a:t>
            </a:r>
            <a:br>
              <a:rPr lang="en-US" sz="4000" dirty="0" smtClean="0">
                <a:solidFill>
                  <a:schemeClr val="bg1"/>
                </a:solidFill>
              </a:rPr>
            </a:br>
            <a:r>
              <a:rPr lang="en-US" sz="4000" dirty="0" smtClean="0">
                <a:solidFill>
                  <a:schemeClr val="bg1"/>
                </a:solidFill>
              </a:rPr>
              <a:t>to the public – including schools.</a:t>
            </a:r>
            <a:endParaRPr lang="en-US" sz="4000" dirty="0">
              <a:solidFill>
                <a:schemeClr val="bg1"/>
              </a:solidFill>
            </a:endParaRPr>
          </a:p>
        </p:txBody>
      </p:sp>
      <p:sp>
        <p:nvSpPr>
          <p:cNvPr id="4" name="TextBox 3"/>
          <p:cNvSpPr txBox="1"/>
          <p:nvPr/>
        </p:nvSpPr>
        <p:spPr>
          <a:xfrm>
            <a:off x="9708554" y="4734342"/>
            <a:ext cx="2483446" cy="2123658"/>
          </a:xfrm>
          <a:prstGeom prst="rect">
            <a:avLst/>
          </a:prstGeom>
          <a:solidFill>
            <a:schemeClr val="tx1">
              <a:alpha val="43000"/>
            </a:schemeClr>
          </a:solidFill>
          <a:effectLst>
            <a:softEdge rad="31750"/>
          </a:effectLst>
        </p:spPr>
        <p:txBody>
          <a:bodyPr wrap="square" rtlCol="0">
            <a:spAutoFit/>
          </a:bodyPr>
          <a:lstStyle/>
          <a:p>
            <a:pPr algn="ctr"/>
            <a:r>
              <a:rPr lang="en-US" sz="2200" b="1" i="1" dirty="0" smtClean="0">
                <a:solidFill>
                  <a:schemeClr val="bg1"/>
                </a:solidFill>
              </a:rPr>
              <a:t>Sources</a:t>
            </a:r>
          </a:p>
          <a:p>
            <a:r>
              <a:rPr lang="en-US" sz="2200" i="1" dirty="0" smtClean="0">
                <a:solidFill>
                  <a:schemeClr val="bg1"/>
                </a:solidFill>
              </a:rPr>
              <a:t>Inside Climate News</a:t>
            </a:r>
          </a:p>
          <a:p>
            <a:r>
              <a:rPr lang="en-US" sz="2200" i="1" dirty="0" smtClean="0">
                <a:solidFill>
                  <a:schemeClr val="bg1"/>
                </a:solidFill>
              </a:rPr>
              <a:t>NASA</a:t>
            </a:r>
          </a:p>
          <a:p>
            <a:r>
              <a:rPr lang="en-US" sz="2200" i="1" dirty="0" err="1" smtClean="0">
                <a:solidFill>
                  <a:schemeClr val="bg1"/>
                </a:solidFill>
              </a:rPr>
              <a:t>Desmog</a:t>
            </a:r>
            <a:r>
              <a:rPr lang="en-US" sz="2200" i="1" dirty="0" smtClean="0">
                <a:solidFill>
                  <a:schemeClr val="bg1"/>
                </a:solidFill>
              </a:rPr>
              <a:t> Blog</a:t>
            </a:r>
          </a:p>
          <a:p>
            <a:r>
              <a:rPr lang="en-US" sz="2200" i="1" dirty="0" smtClean="0">
                <a:solidFill>
                  <a:schemeClr val="bg1"/>
                </a:solidFill>
              </a:rPr>
              <a:t>PBS</a:t>
            </a:r>
          </a:p>
          <a:p>
            <a:r>
              <a:rPr lang="en-US" sz="2200" i="1" dirty="0" smtClean="0">
                <a:solidFill>
                  <a:schemeClr val="bg1"/>
                </a:solidFill>
              </a:rPr>
              <a:t>The Guardian</a:t>
            </a:r>
          </a:p>
        </p:txBody>
      </p:sp>
    </p:spTree>
    <p:extLst>
      <p:ext uri="{BB962C8B-B14F-4D97-AF65-F5344CB8AC3E}">
        <p14:creationId xmlns:p14="http://schemas.microsoft.com/office/powerpoint/2010/main" val="157953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8823" y="2692689"/>
            <a:ext cx="10515600" cy="1071790"/>
          </a:xfrm>
        </p:spPr>
        <p:txBody>
          <a:bodyPr>
            <a:normAutofit/>
          </a:bodyPr>
          <a:lstStyle/>
          <a:p>
            <a:r>
              <a:rPr lang="en-US" sz="6800" b="1" i="1" dirty="0" smtClean="0">
                <a:solidFill>
                  <a:srgbClr val="71DAFF"/>
                </a:solidFill>
              </a:rPr>
              <a:t>558 million dollars</a:t>
            </a:r>
            <a:r>
              <a:rPr lang="en-US" i="1" dirty="0" smtClean="0">
                <a:solidFill>
                  <a:srgbClr val="71DAFF"/>
                </a:solidFill>
              </a:rPr>
              <a:t> </a:t>
            </a:r>
            <a:endParaRPr lang="en-US" sz="3600" i="1" dirty="0">
              <a:solidFill>
                <a:srgbClr val="71DAFF"/>
              </a:solidFill>
            </a:endParaRPr>
          </a:p>
        </p:txBody>
      </p:sp>
      <p:sp>
        <p:nvSpPr>
          <p:cNvPr id="4" name="Rectangle 3"/>
          <p:cNvSpPr/>
          <p:nvPr/>
        </p:nvSpPr>
        <p:spPr>
          <a:xfrm>
            <a:off x="778823" y="1326852"/>
            <a:ext cx="8115795" cy="1077218"/>
          </a:xfrm>
          <a:prstGeom prst="rect">
            <a:avLst/>
          </a:prstGeom>
        </p:spPr>
        <p:txBody>
          <a:bodyPr wrap="square">
            <a:spAutoFit/>
          </a:bodyPr>
          <a:lstStyle/>
          <a:p>
            <a:r>
              <a:rPr lang="en-US" sz="3200" i="1" dirty="0" smtClean="0">
                <a:solidFill>
                  <a:schemeClr val="bg1"/>
                </a:solidFill>
              </a:rPr>
              <a:t>From 2003 to 2010, Koch </a:t>
            </a:r>
            <a:r>
              <a:rPr lang="en-US" sz="3200" i="1" dirty="0">
                <a:solidFill>
                  <a:schemeClr val="bg1"/>
                </a:solidFill>
              </a:rPr>
              <a:t>Family </a:t>
            </a:r>
            <a:r>
              <a:rPr lang="en-US" sz="3200" i="1" dirty="0" smtClean="0">
                <a:solidFill>
                  <a:schemeClr val="bg1"/>
                </a:solidFill>
              </a:rPr>
              <a:t>Foundations </a:t>
            </a:r>
            <a:r>
              <a:rPr lang="en-US" sz="3200" i="1" dirty="0">
                <a:solidFill>
                  <a:schemeClr val="bg1"/>
                </a:solidFill>
              </a:rPr>
              <a:t>and other </a:t>
            </a:r>
            <a:r>
              <a:rPr lang="en-US" sz="3200" i="1" dirty="0">
                <a:solidFill>
                  <a:srgbClr val="71DAFF"/>
                </a:solidFill>
              </a:rPr>
              <a:t>fossil fuel </a:t>
            </a:r>
            <a:r>
              <a:rPr lang="en-US" sz="3200" i="1" dirty="0" smtClean="0">
                <a:solidFill>
                  <a:srgbClr val="71DAFF"/>
                </a:solidFill>
              </a:rPr>
              <a:t>groups </a:t>
            </a:r>
            <a:r>
              <a:rPr lang="en-US" sz="3200" i="1" dirty="0" smtClean="0">
                <a:solidFill>
                  <a:schemeClr val="bg1"/>
                </a:solidFill>
              </a:rPr>
              <a:t>gave</a:t>
            </a:r>
            <a:endParaRPr lang="en-US" sz="3200" dirty="0">
              <a:solidFill>
                <a:schemeClr val="bg1"/>
              </a:solidFill>
            </a:endParaRPr>
          </a:p>
        </p:txBody>
      </p:sp>
      <p:sp>
        <p:nvSpPr>
          <p:cNvPr id="5" name="Rectangle 4"/>
          <p:cNvSpPr/>
          <p:nvPr/>
        </p:nvSpPr>
        <p:spPr>
          <a:xfrm>
            <a:off x="778823" y="4053098"/>
            <a:ext cx="10515600" cy="584775"/>
          </a:xfrm>
          <a:prstGeom prst="rect">
            <a:avLst/>
          </a:prstGeom>
        </p:spPr>
        <p:txBody>
          <a:bodyPr wrap="square">
            <a:spAutoFit/>
          </a:bodyPr>
          <a:lstStyle/>
          <a:p>
            <a:r>
              <a:rPr lang="en-US" sz="3200" i="1" dirty="0" smtClean="0">
                <a:solidFill>
                  <a:schemeClr val="bg1"/>
                </a:solidFill>
              </a:rPr>
              <a:t>to </a:t>
            </a:r>
            <a:r>
              <a:rPr lang="en-US" sz="3200" i="1" dirty="0">
                <a:solidFill>
                  <a:srgbClr val="71DAFF"/>
                </a:solidFill>
              </a:rPr>
              <a:t>climate denial </a:t>
            </a:r>
            <a:r>
              <a:rPr lang="en-US" sz="3200" i="1" dirty="0" smtClean="0">
                <a:solidFill>
                  <a:schemeClr val="bg1"/>
                </a:solidFill>
              </a:rPr>
              <a:t>organizations.*</a:t>
            </a:r>
            <a:endParaRPr lang="en-US" sz="3200" dirty="0">
              <a:solidFill>
                <a:schemeClr val="bg1"/>
              </a:solidFill>
            </a:endParaRPr>
          </a:p>
        </p:txBody>
      </p:sp>
      <p:sp>
        <p:nvSpPr>
          <p:cNvPr id="6" name="Rectangle 5"/>
          <p:cNvSpPr/>
          <p:nvPr/>
        </p:nvSpPr>
        <p:spPr>
          <a:xfrm>
            <a:off x="324592" y="5647690"/>
            <a:ext cx="11424061" cy="461665"/>
          </a:xfrm>
          <a:prstGeom prst="rect">
            <a:avLst/>
          </a:prstGeom>
        </p:spPr>
        <p:txBody>
          <a:bodyPr wrap="square">
            <a:spAutoFit/>
          </a:bodyPr>
          <a:lstStyle/>
          <a:p>
            <a:pPr algn="ctr"/>
            <a:r>
              <a:rPr lang="en-US" sz="2400" i="1" dirty="0" smtClean="0">
                <a:solidFill>
                  <a:schemeClr val="bg1"/>
                </a:solidFill>
              </a:rPr>
              <a:t>*I wish I could share more financial data, but these groups are secretive and hard to study.</a:t>
            </a:r>
            <a:endParaRPr lang="en-US" sz="2400" dirty="0">
              <a:solidFill>
                <a:schemeClr val="bg1"/>
              </a:solidFill>
            </a:endParaRPr>
          </a:p>
        </p:txBody>
      </p:sp>
      <p:sp>
        <p:nvSpPr>
          <p:cNvPr id="7" name="TextBox 6"/>
          <p:cNvSpPr txBox="1"/>
          <p:nvPr/>
        </p:nvSpPr>
        <p:spPr>
          <a:xfrm>
            <a:off x="9984494" y="307582"/>
            <a:ext cx="1859161" cy="492443"/>
          </a:xfrm>
          <a:prstGeom prst="rect">
            <a:avLst/>
          </a:prstGeom>
          <a:solidFill>
            <a:schemeClr val="tx1">
              <a:alpha val="43000"/>
            </a:schemeClr>
          </a:solidFill>
          <a:effectLst>
            <a:softEdge rad="31750"/>
          </a:effectLst>
        </p:spPr>
        <p:txBody>
          <a:bodyPr wrap="square" rtlCol="0">
            <a:spAutoFit/>
          </a:bodyPr>
          <a:lstStyle/>
          <a:p>
            <a:pPr algn="ctr"/>
            <a:r>
              <a:rPr lang="en-US" sz="2600" i="1" dirty="0" err="1" smtClean="0">
                <a:solidFill>
                  <a:schemeClr val="bg1"/>
                </a:solidFill>
              </a:rPr>
              <a:t>Brulle</a:t>
            </a:r>
            <a:r>
              <a:rPr lang="en-US" sz="2600" i="1" dirty="0" smtClean="0">
                <a:solidFill>
                  <a:schemeClr val="bg1"/>
                </a:solidFill>
              </a:rPr>
              <a:t>, 2014</a:t>
            </a:r>
            <a:endParaRPr lang="en-US" sz="2600" i="1" dirty="0">
              <a:solidFill>
                <a:schemeClr val="bg1"/>
              </a:solidFill>
            </a:endParaRPr>
          </a:p>
        </p:txBody>
      </p:sp>
    </p:spTree>
    <p:extLst>
      <p:ext uri="{BB962C8B-B14F-4D97-AF65-F5344CB8AC3E}">
        <p14:creationId xmlns:p14="http://schemas.microsoft.com/office/powerpoint/2010/main" val="352435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5545"/>
          <a:stretch/>
        </p:blipFill>
        <p:spPr>
          <a:xfrm>
            <a:off x="0" y="-11875"/>
            <a:ext cx="12192000" cy="6869875"/>
          </a:xfrm>
          <a:prstGeom prst="rect">
            <a:avLst/>
          </a:prstGeom>
        </p:spPr>
      </p:pic>
      <p:sp>
        <p:nvSpPr>
          <p:cNvPr id="5" name="Rectangle 4"/>
          <p:cNvSpPr/>
          <p:nvPr/>
        </p:nvSpPr>
        <p:spPr>
          <a:xfrm>
            <a:off x="0" y="-3048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04602" y="607297"/>
            <a:ext cx="10782796" cy="1323439"/>
          </a:xfrm>
          <a:prstGeom prst="rect">
            <a:avLst/>
          </a:prstGeom>
          <a:noFill/>
        </p:spPr>
        <p:txBody>
          <a:bodyPr wrap="square" rtlCol="0">
            <a:spAutoFit/>
          </a:bodyPr>
          <a:lstStyle/>
          <a:p>
            <a:r>
              <a:rPr lang="en-US" sz="4000" b="1" i="1" dirty="0" smtClean="0">
                <a:solidFill>
                  <a:srgbClr val="71DAFF"/>
                </a:solidFill>
              </a:rPr>
              <a:t>Fossil fuel </a:t>
            </a:r>
            <a:r>
              <a:rPr lang="en-US" sz="4000" b="1" i="1" dirty="0" smtClean="0">
                <a:solidFill>
                  <a:schemeClr val="bg1"/>
                </a:solidFill>
              </a:rPr>
              <a:t>companies know </a:t>
            </a:r>
            <a:r>
              <a:rPr lang="en-US" sz="4000" b="1" i="1" dirty="0" smtClean="0">
                <a:solidFill>
                  <a:srgbClr val="71DAFF"/>
                </a:solidFill>
              </a:rPr>
              <a:t>rules</a:t>
            </a:r>
            <a:r>
              <a:rPr lang="en-US" sz="4000" b="1" i="1" dirty="0" smtClean="0">
                <a:solidFill>
                  <a:schemeClr val="bg1"/>
                </a:solidFill>
              </a:rPr>
              <a:t> will hurt </a:t>
            </a:r>
            <a:r>
              <a:rPr lang="en-US" sz="4000" b="1" i="1" dirty="0" smtClean="0">
                <a:solidFill>
                  <a:srgbClr val="71DAFF"/>
                </a:solidFill>
              </a:rPr>
              <a:t>profits</a:t>
            </a:r>
            <a:r>
              <a:rPr lang="en-US" sz="4000" b="1" i="1" dirty="0" smtClean="0">
                <a:solidFill>
                  <a:schemeClr val="bg1"/>
                </a:solidFill>
              </a:rPr>
              <a:t>, so they </a:t>
            </a:r>
            <a:r>
              <a:rPr lang="en-US" sz="4000" b="1" i="1" dirty="0" smtClean="0">
                <a:solidFill>
                  <a:srgbClr val="71DAFF"/>
                </a:solidFill>
              </a:rPr>
              <a:t>spread myths </a:t>
            </a:r>
            <a:r>
              <a:rPr lang="en-US" sz="4000" b="1" i="1" dirty="0" smtClean="0">
                <a:solidFill>
                  <a:schemeClr val="bg1"/>
                </a:solidFill>
              </a:rPr>
              <a:t>about climate change.</a:t>
            </a:r>
            <a:endParaRPr lang="en-US" sz="4000" b="1" i="1" dirty="0">
              <a:solidFill>
                <a:schemeClr val="bg1"/>
              </a:solidFill>
            </a:endParaRPr>
          </a:p>
        </p:txBody>
      </p:sp>
    </p:spTree>
    <p:extLst>
      <p:ext uri="{BB962C8B-B14F-4D97-AF65-F5344CB8AC3E}">
        <p14:creationId xmlns:p14="http://schemas.microsoft.com/office/powerpoint/2010/main" val="1993695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This talk will have audience interaction. To get you all warmed up, please </a:t>
            </a:r>
            <a:r>
              <a:rPr lang="en-US" b="1" i="1" dirty="0" smtClean="0">
                <a:solidFill>
                  <a:srgbClr val="71DAFF"/>
                </a:solidFill>
              </a:rPr>
              <a:t>yell out your name </a:t>
            </a:r>
            <a:r>
              <a:rPr lang="en-US" dirty="0" smtClean="0">
                <a:solidFill>
                  <a:schemeClr val="bg1"/>
                </a:solidFill>
              </a:rPr>
              <a:t>on 3!</a:t>
            </a:r>
            <a:endParaRPr lang="en-US" dirty="0">
              <a:solidFill>
                <a:schemeClr val="bg1"/>
              </a:solidFill>
            </a:endParaRPr>
          </a:p>
        </p:txBody>
      </p:sp>
      <p:sp>
        <p:nvSpPr>
          <p:cNvPr id="6" name="TextBox 5"/>
          <p:cNvSpPr txBox="1"/>
          <p:nvPr/>
        </p:nvSpPr>
        <p:spPr>
          <a:xfrm>
            <a:off x="2235591" y="3309742"/>
            <a:ext cx="7720815" cy="1200329"/>
          </a:xfrm>
          <a:prstGeom prst="rect">
            <a:avLst/>
          </a:prstGeom>
          <a:noFill/>
        </p:spPr>
        <p:txBody>
          <a:bodyPr wrap="square" rtlCol="0">
            <a:spAutoFit/>
          </a:bodyPr>
          <a:lstStyle/>
          <a:p>
            <a:pPr algn="ctr"/>
            <a:r>
              <a:rPr lang="en-US" sz="7200" dirty="0" smtClean="0">
                <a:solidFill>
                  <a:schemeClr val="bg1"/>
                </a:solidFill>
              </a:rPr>
              <a:t>Nice to meet you!</a:t>
            </a:r>
            <a:endParaRPr lang="en-US" sz="7200" dirty="0">
              <a:solidFill>
                <a:schemeClr val="bg1"/>
              </a:solidFill>
            </a:endParaRPr>
          </a:p>
        </p:txBody>
      </p:sp>
    </p:spTree>
    <p:extLst>
      <p:ext uri="{BB962C8B-B14F-4D97-AF65-F5344CB8AC3E}">
        <p14:creationId xmlns:p14="http://schemas.microsoft.com/office/powerpoint/2010/main" val="407665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5429"/>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55519" y="849735"/>
            <a:ext cx="8480962" cy="830997"/>
          </a:xfrm>
          <a:prstGeom prst="rect">
            <a:avLst/>
          </a:prstGeom>
          <a:noFill/>
        </p:spPr>
        <p:txBody>
          <a:bodyPr wrap="square" rtlCol="0">
            <a:spAutoFit/>
          </a:bodyPr>
          <a:lstStyle/>
          <a:p>
            <a:pPr algn="ctr"/>
            <a:r>
              <a:rPr lang="en-US" sz="4800" b="1" i="1" dirty="0" smtClean="0">
                <a:solidFill>
                  <a:schemeClr val="bg1"/>
                </a:solidFill>
              </a:rPr>
              <a:t>But now you know the truth.</a:t>
            </a:r>
            <a:endParaRPr lang="en-US" sz="4800" b="1" i="1" dirty="0">
              <a:solidFill>
                <a:schemeClr val="bg1"/>
              </a:solidFill>
            </a:endParaRPr>
          </a:p>
        </p:txBody>
      </p:sp>
    </p:spTree>
    <p:extLst>
      <p:ext uri="{BB962C8B-B14F-4D97-AF65-F5344CB8AC3E}">
        <p14:creationId xmlns:p14="http://schemas.microsoft.com/office/powerpoint/2010/main" val="2326237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5429"/>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p:cNvSpPr txBox="1"/>
          <p:nvPr/>
        </p:nvSpPr>
        <p:spPr>
          <a:xfrm>
            <a:off x="605642" y="431906"/>
            <a:ext cx="7978179" cy="830997"/>
          </a:xfrm>
          <a:prstGeom prst="rect">
            <a:avLst/>
          </a:prstGeom>
          <a:noFill/>
        </p:spPr>
        <p:txBody>
          <a:bodyPr wrap="square" rtlCol="0">
            <a:spAutoFit/>
          </a:bodyPr>
          <a:lstStyle/>
          <a:p>
            <a:r>
              <a:rPr lang="en-US" sz="4800" b="1" i="1" dirty="0" smtClean="0">
                <a:solidFill>
                  <a:schemeClr val="bg1"/>
                </a:solidFill>
              </a:rPr>
              <a:t>Climate change is real.</a:t>
            </a:r>
            <a:endParaRPr lang="en-US" sz="4800" b="1" i="1" dirty="0">
              <a:solidFill>
                <a:schemeClr val="bg1"/>
              </a:solidFill>
            </a:endParaRPr>
          </a:p>
        </p:txBody>
      </p:sp>
      <p:sp>
        <p:nvSpPr>
          <p:cNvPr id="7" name="TextBox 6"/>
          <p:cNvSpPr txBox="1"/>
          <p:nvPr/>
        </p:nvSpPr>
        <p:spPr>
          <a:xfrm>
            <a:off x="605640" y="4745026"/>
            <a:ext cx="11586360" cy="1569660"/>
          </a:xfrm>
          <a:prstGeom prst="rect">
            <a:avLst/>
          </a:prstGeom>
          <a:noFill/>
        </p:spPr>
        <p:txBody>
          <a:bodyPr wrap="square" rtlCol="0">
            <a:spAutoFit/>
          </a:bodyPr>
          <a:lstStyle/>
          <a:p>
            <a:r>
              <a:rPr lang="en-US" sz="4800" b="1" i="1" dirty="0" smtClean="0">
                <a:solidFill>
                  <a:schemeClr val="bg1"/>
                </a:solidFill>
              </a:rPr>
              <a:t>We haven’t done anything, because fossil fuel companies have lied to us for decades.</a:t>
            </a:r>
            <a:endParaRPr lang="en-US" sz="4800" b="1" i="1" dirty="0">
              <a:solidFill>
                <a:schemeClr val="bg1"/>
              </a:solidFill>
            </a:endParaRPr>
          </a:p>
        </p:txBody>
      </p:sp>
      <p:sp>
        <p:nvSpPr>
          <p:cNvPr id="8" name="TextBox 7"/>
          <p:cNvSpPr txBox="1"/>
          <p:nvPr/>
        </p:nvSpPr>
        <p:spPr>
          <a:xfrm>
            <a:off x="605644" y="1510186"/>
            <a:ext cx="7978178" cy="830997"/>
          </a:xfrm>
          <a:prstGeom prst="rect">
            <a:avLst/>
          </a:prstGeom>
          <a:noFill/>
        </p:spPr>
        <p:txBody>
          <a:bodyPr wrap="square" rtlCol="0">
            <a:spAutoFit/>
          </a:bodyPr>
          <a:lstStyle/>
          <a:p>
            <a:r>
              <a:rPr lang="en-US" sz="4800" b="1" i="1" dirty="0" smtClean="0">
                <a:solidFill>
                  <a:schemeClr val="bg1"/>
                </a:solidFill>
              </a:rPr>
              <a:t>It’s happening because of us.</a:t>
            </a:r>
            <a:endParaRPr lang="en-US" sz="4800" b="1" i="1" dirty="0">
              <a:solidFill>
                <a:schemeClr val="bg1"/>
              </a:solidFill>
            </a:endParaRPr>
          </a:p>
        </p:txBody>
      </p:sp>
      <p:sp>
        <p:nvSpPr>
          <p:cNvPr id="9" name="TextBox 8"/>
          <p:cNvSpPr txBox="1"/>
          <p:nvPr/>
        </p:nvSpPr>
        <p:spPr>
          <a:xfrm>
            <a:off x="605644" y="2588466"/>
            <a:ext cx="7978178" cy="830997"/>
          </a:xfrm>
          <a:prstGeom prst="rect">
            <a:avLst/>
          </a:prstGeom>
          <a:noFill/>
        </p:spPr>
        <p:txBody>
          <a:bodyPr wrap="square" rtlCol="0">
            <a:spAutoFit/>
          </a:bodyPr>
          <a:lstStyle/>
          <a:p>
            <a:r>
              <a:rPr lang="en-US" sz="4800" b="1" i="1" dirty="0" smtClean="0">
                <a:solidFill>
                  <a:schemeClr val="bg1"/>
                </a:solidFill>
              </a:rPr>
              <a:t>It already affects you.</a:t>
            </a:r>
            <a:endParaRPr lang="en-US" sz="4800" b="1" i="1" dirty="0">
              <a:solidFill>
                <a:schemeClr val="bg1"/>
              </a:solidFill>
            </a:endParaRPr>
          </a:p>
        </p:txBody>
      </p:sp>
      <p:sp>
        <p:nvSpPr>
          <p:cNvPr id="10" name="TextBox 9"/>
          <p:cNvSpPr txBox="1"/>
          <p:nvPr/>
        </p:nvSpPr>
        <p:spPr>
          <a:xfrm>
            <a:off x="605642" y="3666746"/>
            <a:ext cx="7978180" cy="830997"/>
          </a:xfrm>
          <a:prstGeom prst="rect">
            <a:avLst/>
          </a:prstGeom>
          <a:noFill/>
        </p:spPr>
        <p:txBody>
          <a:bodyPr wrap="square" rtlCol="0">
            <a:spAutoFit/>
          </a:bodyPr>
          <a:lstStyle/>
          <a:p>
            <a:r>
              <a:rPr lang="en-US" sz="4800" b="1" i="1" dirty="0" smtClean="0">
                <a:solidFill>
                  <a:schemeClr val="bg1"/>
                </a:solidFill>
              </a:rPr>
              <a:t>It will only get worse.</a:t>
            </a:r>
            <a:endParaRPr lang="en-US" sz="4800" b="1" i="1" dirty="0">
              <a:solidFill>
                <a:schemeClr val="bg1"/>
              </a:solidFill>
            </a:endParaRPr>
          </a:p>
        </p:txBody>
      </p:sp>
    </p:spTree>
    <p:extLst>
      <p:ext uri="{BB962C8B-B14F-4D97-AF65-F5344CB8AC3E}">
        <p14:creationId xmlns:p14="http://schemas.microsoft.com/office/powerpoint/2010/main" val="397544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
            <a:ext cx="6123184" cy="3444291"/>
            <a:chOff x="208845" y="264286"/>
            <a:chExt cx="5653342" cy="3180005"/>
          </a:xfrm>
        </p:grpSpPr>
        <p:pic>
          <p:nvPicPr>
            <p:cNvPr id="4" name="Picture 3"/>
            <p:cNvPicPr>
              <a:picLocks noChangeAspect="1"/>
            </p:cNvPicPr>
            <p:nvPr/>
          </p:nvPicPr>
          <p:blipFill>
            <a:blip r:embed="rId3"/>
            <a:stretch>
              <a:fillRect/>
            </a:stretch>
          </p:blipFill>
          <p:spPr>
            <a:xfrm>
              <a:off x="208845" y="264286"/>
              <a:ext cx="5653342" cy="3180005"/>
            </a:xfrm>
            <a:prstGeom prst="rect">
              <a:avLst/>
            </a:prstGeom>
            <a:ln>
              <a:solidFill>
                <a:schemeClr val="tx1"/>
              </a:solidFill>
            </a:ln>
          </p:spPr>
        </p:pic>
        <p:sp>
          <p:nvSpPr>
            <p:cNvPr id="7" name="TextBox 6"/>
            <p:cNvSpPr txBox="1"/>
            <p:nvPr/>
          </p:nvSpPr>
          <p:spPr>
            <a:xfrm>
              <a:off x="1706449" y="1448824"/>
              <a:ext cx="259497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Truth</a:t>
              </a:r>
              <a:endParaRPr lang="en-US" sz="4800" i="1" dirty="0">
                <a:solidFill>
                  <a:schemeClr val="bg1"/>
                </a:solidFill>
              </a:endParaRPr>
            </a:p>
          </p:txBody>
        </p:sp>
      </p:grpSp>
      <p:grpSp>
        <p:nvGrpSpPr>
          <p:cNvPr id="17" name="Group 16"/>
          <p:cNvGrpSpPr/>
          <p:nvPr/>
        </p:nvGrpSpPr>
        <p:grpSpPr>
          <a:xfrm>
            <a:off x="0" y="3439502"/>
            <a:ext cx="6068813" cy="3418499"/>
            <a:chOff x="208846" y="3597345"/>
            <a:chExt cx="5653342" cy="3157984"/>
          </a:xfrm>
        </p:grpSpPr>
        <p:pic>
          <p:nvPicPr>
            <p:cNvPr id="14" name="Picture 13"/>
            <p:cNvPicPr>
              <a:picLocks noChangeAspect="1"/>
            </p:cNvPicPr>
            <p:nvPr/>
          </p:nvPicPr>
          <p:blipFill rotWithShape="1">
            <a:blip r:embed="rId4"/>
            <a:srcRect b="15473"/>
            <a:stretch/>
          </p:blipFill>
          <p:spPr>
            <a:xfrm>
              <a:off x="208846" y="3597345"/>
              <a:ext cx="5653342" cy="3157984"/>
            </a:xfrm>
            <a:prstGeom prst="rect">
              <a:avLst/>
            </a:prstGeom>
            <a:ln>
              <a:solidFill>
                <a:schemeClr val="tx1"/>
              </a:solidFill>
            </a:ln>
          </p:spPr>
        </p:pic>
        <p:sp>
          <p:nvSpPr>
            <p:cNvPr id="8" name="TextBox 7"/>
            <p:cNvSpPr txBox="1"/>
            <p:nvPr/>
          </p:nvSpPr>
          <p:spPr>
            <a:xfrm>
              <a:off x="1719867" y="4745892"/>
              <a:ext cx="2618227" cy="767669"/>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Myths</a:t>
              </a:r>
              <a:endParaRPr lang="en-US" sz="4800" i="1" dirty="0">
                <a:solidFill>
                  <a:schemeClr val="bg1"/>
                </a:solidFill>
              </a:endParaRPr>
            </a:p>
          </p:txBody>
        </p:sp>
      </p:grpSp>
      <p:grpSp>
        <p:nvGrpSpPr>
          <p:cNvPr id="18" name="Group 17"/>
          <p:cNvGrpSpPr/>
          <p:nvPr/>
        </p:nvGrpSpPr>
        <p:grpSpPr>
          <a:xfrm>
            <a:off x="6068813" y="3439772"/>
            <a:ext cx="6123660" cy="3444559"/>
            <a:chOff x="6270208" y="3619544"/>
            <a:chExt cx="5617669" cy="3159939"/>
          </a:xfrm>
        </p:grpSpPr>
        <p:pic>
          <p:nvPicPr>
            <p:cNvPr id="6" name="Picture 5"/>
            <p:cNvPicPr>
              <a:picLocks noChangeAspect="1"/>
            </p:cNvPicPr>
            <p:nvPr/>
          </p:nvPicPr>
          <p:blipFill rotWithShape="1">
            <a:blip r:embed="rId5"/>
            <a:srcRect b="15900"/>
            <a:stretch/>
          </p:blipFill>
          <p:spPr>
            <a:xfrm>
              <a:off x="6270208" y="3619544"/>
              <a:ext cx="5617669" cy="3159939"/>
            </a:xfrm>
            <a:prstGeom prst="rect">
              <a:avLst/>
            </a:prstGeom>
          </p:spPr>
        </p:pic>
        <p:sp>
          <p:nvSpPr>
            <p:cNvPr id="9" name="TextBox 8"/>
            <p:cNvSpPr txBox="1"/>
            <p:nvPr/>
          </p:nvSpPr>
          <p:spPr>
            <a:xfrm>
              <a:off x="7611514" y="4759860"/>
              <a:ext cx="2984500" cy="762333"/>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Future</a:t>
              </a:r>
              <a:endParaRPr lang="en-US" sz="4800" i="1" dirty="0">
                <a:solidFill>
                  <a:schemeClr val="bg1"/>
                </a:solidFill>
              </a:endParaRPr>
            </a:p>
          </p:txBody>
        </p:sp>
      </p:grpSp>
      <p:grpSp>
        <p:nvGrpSpPr>
          <p:cNvPr id="16" name="Group 15"/>
          <p:cNvGrpSpPr/>
          <p:nvPr/>
        </p:nvGrpSpPr>
        <p:grpSpPr>
          <a:xfrm>
            <a:off x="6068813" y="0"/>
            <a:ext cx="6123188" cy="3444292"/>
            <a:chOff x="6294931" y="284354"/>
            <a:chExt cx="5617669" cy="3159938"/>
          </a:xfrm>
        </p:grpSpPr>
        <p:pic>
          <p:nvPicPr>
            <p:cNvPr id="12" name="Picture 11"/>
            <p:cNvPicPr>
              <a:picLocks noChangeAspect="1"/>
            </p:cNvPicPr>
            <p:nvPr/>
          </p:nvPicPr>
          <p:blipFill rotWithShape="1">
            <a:blip r:embed="rId6"/>
            <a:srcRect b="15823"/>
            <a:stretch/>
          </p:blipFill>
          <p:spPr>
            <a:xfrm>
              <a:off x="6294931" y="284354"/>
              <a:ext cx="5617669" cy="3159938"/>
            </a:xfrm>
            <a:prstGeom prst="rect">
              <a:avLst/>
            </a:prstGeom>
            <a:solidFill>
              <a:schemeClr val="tx1"/>
            </a:solidFill>
            <a:ln>
              <a:solidFill>
                <a:schemeClr val="tx1"/>
              </a:solidFill>
            </a:ln>
          </p:spPr>
        </p:pic>
        <p:sp>
          <p:nvSpPr>
            <p:cNvPr id="13" name="TextBox 12"/>
            <p:cNvSpPr txBox="1"/>
            <p:nvPr/>
          </p:nvSpPr>
          <p:spPr>
            <a:xfrm>
              <a:off x="6550180" y="1448824"/>
              <a:ext cx="510716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Consequences</a:t>
              </a:r>
              <a:endParaRPr lang="en-US" sz="4800" i="1" dirty="0">
                <a:solidFill>
                  <a:schemeClr val="bg1"/>
                </a:solidFill>
              </a:endParaRPr>
            </a:p>
          </p:txBody>
        </p:sp>
      </p:grpSp>
      <p:sp>
        <p:nvSpPr>
          <p:cNvPr id="2" name="Rectangle 1"/>
          <p:cNvSpPr/>
          <p:nvPr/>
        </p:nvSpPr>
        <p:spPr>
          <a:xfrm>
            <a:off x="6068341" y="0"/>
            <a:ext cx="6123660"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62470" y="3439772"/>
            <a:ext cx="6123660"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4517"/>
            <a:ext cx="6062942" cy="34440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303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
            <a:ext cx="6123184" cy="3444291"/>
            <a:chOff x="208845" y="264286"/>
            <a:chExt cx="5653342" cy="3180005"/>
          </a:xfrm>
        </p:grpSpPr>
        <p:pic>
          <p:nvPicPr>
            <p:cNvPr id="4" name="Picture 3"/>
            <p:cNvPicPr>
              <a:picLocks noChangeAspect="1"/>
            </p:cNvPicPr>
            <p:nvPr/>
          </p:nvPicPr>
          <p:blipFill>
            <a:blip r:embed="rId3"/>
            <a:stretch>
              <a:fillRect/>
            </a:stretch>
          </p:blipFill>
          <p:spPr>
            <a:xfrm>
              <a:off x="208845" y="264286"/>
              <a:ext cx="5653342" cy="3180005"/>
            </a:xfrm>
            <a:prstGeom prst="rect">
              <a:avLst/>
            </a:prstGeom>
            <a:ln>
              <a:solidFill>
                <a:schemeClr val="tx1"/>
              </a:solidFill>
            </a:ln>
          </p:spPr>
        </p:pic>
        <p:sp>
          <p:nvSpPr>
            <p:cNvPr id="7" name="TextBox 6"/>
            <p:cNvSpPr txBox="1"/>
            <p:nvPr/>
          </p:nvSpPr>
          <p:spPr>
            <a:xfrm>
              <a:off x="1706449" y="1448824"/>
              <a:ext cx="259497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Truth</a:t>
              </a:r>
              <a:endParaRPr lang="en-US" sz="4800" i="1" dirty="0">
                <a:solidFill>
                  <a:schemeClr val="bg1"/>
                </a:solidFill>
              </a:endParaRPr>
            </a:p>
          </p:txBody>
        </p:sp>
      </p:grpSp>
      <p:grpSp>
        <p:nvGrpSpPr>
          <p:cNvPr id="17" name="Group 16"/>
          <p:cNvGrpSpPr/>
          <p:nvPr/>
        </p:nvGrpSpPr>
        <p:grpSpPr>
          <a:xfrm>
            <a:off x="0" y="3467933"/>
            <a:ext cx="6068813" cy="3390068"/>
            <a:chOff x="208846" y="3597345"/>
            <a:chExt cx="5653342" cy="3157984"/>
          </a:xfrm>
        </p:grpSpPr>
        <p:pic>
          <p:nvPicPr>
            <p:cNvPr id="14" name="Picture 13"/>
            <p:cNvPicPr>
              <a:picLocks noChangeAspect="1"/>
            </p:cNvPicPr>
            <p:nvPr/>
          </p:nvPicPr>
          <p:blipFill rotWithShape="1">
            <a:blip r:embed="rId4"/>
            <a:srcRect b="15473"/>
            <a:stretch/>
          </p:blipFill>
          <p:spPr>
            <a:xfrm>
              <a:off x="208846" y="3597345"/>
              <a:ext cx="5653342" cy="3157984"/>
            </a:xfrm>
            <a:prstGeom prst="rect">
              <a:avLst/>
            </a:prstGeom>
            <a:ln>
              <a:solidFill>
                <a:schemeClr val="tx1"/>
              </a:solidFill>
            </a:ln>
          </p:spPr>
        </p:pic>
        <p:sp>
          <p:nvSpPr>
            <p:cNvPr id="8" name="TextBox 7"/>
            <p:cNvSpPr txBox="1"/>
            <p:nvPr/>
          </p:nvSpPr>
          <p:spPr>
            <a:xfrm>
              <a:off x="1719867" y="4729039"/>
              <a:ext cx="2618227" cy="77410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Myths</a:t>
              </a:r>
              <a:endParaRPr lang="en-US" sz="4800" i="1" dirty="0">
                <a:solidFill>
                  <a:schemeClr val="bg1"/>
                </a:solidFill>
              </a:endParaRPr>
            </a:p>
          </p:txBody>
        </p:sp>
      </p:grpSp>
      <p:grpSp>
        <p:nvGrpSpPr>
          <p:cNvPr id="18" name="Group 17"/>
          <p:cNvGrpSpPr/>
          <p:nvPr/>
        </p:nvGrpSpPr>
        <p:grpSpPr>
          <a:xfrm>
            <a:off x="6068813" y="3439772"/>
            <a:ext cx="6123660" cy="3444559"/>
            <a:chOff x="6270208" y="3619544"/>
            <a:chExt cx="5617669" cy="3159939"/>
          </a:xfrm>
        </p:grpSpPr>
        <p:pic>
          <p:nvPicPr>
            <p:cNvPr id="6" name="Picture 5"/>
            <p:cNvPicPr>
              <a:picLocks noChangeAspect="1"/>
            </p:cNvPicPr>
            <p:nvPr/>
          </p:nvPicPr>
          <p:blipFill rotWithShape="1">
            <a:blip r:embed="rId5"/>
            <a:srcRect b="15900"/>
            <a:stretch/>
          </p:blipFill>
          <p:spPr>
            <a:xfrm>
              <a:off x="6270208" y="3619544"/>
              <a:ext cx="5617669" cy="3159939"/>
            </a:xfrm>
            <a:prstGeom prst="rect">
              <a:avLst/>
            </a:prstGeom>
          </p:spPr>
        </p:pic>
        <p:sp>
          <p:nvSpPr>
            <p:cNvPr id="9" name="TextBox 8"/>
            <p:cNvSpPr txBox="1"/>
            <p:nvPr/>
          </p:nvSpPr>
          <p:spPr>
            <a:xfrm>
              <a:off x="7611514" y="4759860"/>
              <a:ext cx="2984500" cy="762333"/>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Future</a:t>
              </a:r>
              <a:endParaRPr lang="en-US" sz="4800" i="1" dirty="0">
                <a:solidFill>
                  <a:schemeClr val="bg1"/>
                </a:solidFill>
              </a:endParaRPr>
            </a:p>
          </p:txBody>
        </p:sp>
      </p:grpSp>
      <p:grpSp>
        <p:nvGrpSpPr>
          <p:cNvPr id="16" name="Group 15"/>
          <p:cNvGrpSpPr/>
          <p:nvPr/>
        </p:nvGrpSpPr>
        <p:grpSpPr>
          <a:xfrm>
            <a:off x="6068813" y="0"/>
            <a:ext cx="6123188" cy="3444292"/>
            <a:chOff x="6294931" y="284354"/>
            <a:chExt cx="5617669" cy="3159938"/>
          </a:xfrm>
        </p:grpSpPr>
        <p:pic>
          <p:nvPicPr>
            <p:cNvPr id="12" name="Picture 11"/>
            <p:cNvPicPr>
              <a:picLocks noChangeAspect="1"/>
            </p:cNvPicPr>
            <p:nvPr/>
          </p:nvPicPr>
          <p:blipFill rotWithShape="1">
            <a:blip r:embed="rId6"/>
            <a:srcRect b="15823"/>
            <a:stretch/>
          </p:blipFill>
          <p:spPr>
            <a:xfrm>
              <a:off x="6294931" y="284354"/>
              <a:ext cx="5617669" cy="3159938"/>
            </a:xfrm>
            <a:prstGeom prst="rect">
              <a:avLst/>
            </a:prstGeom>
            <a:solidFill>
              <a:schemeClr val="tx1"/>
            </a:solidFill>
            <a:ln>
              <a:solidFill>
                <a:schemeClr val="tx1"/>
              </a:solidFill>
            </a:ln>
          </p:spPr>
        </p:pic>
        <p:sp>
          <p:nvSpPr>
            <p:cNvPr id="13" name="TextBox 12"/>
            <p:cNvSpPr txBox="1"/>
            <p:nvPr/>
          </p:nvSpPr>
          <p:spPr>
            <a:xfrm>
              <a:off x="6550180" y="1448824"/>
              <a:ext cx="510716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Consequences</a:t>
              </a:r>
              <a:endParaRPr lang="en-US" sz="4800" i="1" dirty="0">
                <a:solidFill>
                  <a:schemeClr val="bg1"/>
                </a:solidFill>
              </a:endParaRPr>
            </a:p>
          </p:txBody>
        </p:sp>
      </p:grpSp>
      <p:sp>
        <p:nvSpPr>
          <p:cNvPr id="2" name="Rectangle 1"/>
          <p:cNvSpPr/>
          <p:nvPr/>
        </p:nvSpPr>
        <p:spPr>
          <a:xfrm>
            <a:off x="-9497" y="25903"/>
            <a:ext cx="6071834"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54780" y="-1"/>
            <a:ext cx="6143697" cy="343977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497" y="3465674"/>
            <a:ext cx="6078310" cy="341838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43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L2swGjau8w"/>
          <p:cNvPicPr>
            <a:picLocks noGrp="1" noRot="1" noChangeAspect="1"/>
          </p:cNvPicPr>
          <p:nvPr>
            <p:ph idx="1"/>
            <a:videoFile r:link="rId1"/>
          </p:nvPr>
        </p:nvPicPr>
        <p:blipFill>
          <a:blip r:embed="rId4"/>
          <a:stretch>
            <a:fillRect/>
          </a:stretch>
        </p:blipFill>
        <p:spPr>
          <a:xfrm>
            <a:off x="-17516" y="0"/>
            <a:ext cx="12209516" cy="6867853"/>
          </a:xfrm>
          <a:prstGeom prst="rect">
            <a:avLst/>
          </a:prstGeom>
        </p:spPr>
      </p:pic>
    </p:spTree>
    <p:extLst>
      <p:ext uri="{BB962C8B-B14F-4D97-AF65-F5344CB8AC3E}">
        <p14:creationId xmlns:p14="http://schemas.microsoft.com/office/powerpoint/2010/main" val="907326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798570" y="1650280"/>
            <a:ext cx="4594860" cy="4594860"/>
          </a:xfrm>
          <a:prstGeom prst="rect">
            <a:avLst/>
          </a:prstGeom>
          <a:solidFill>
            <a:schemeClr val="bg1"/>
          </a:solidFill>
        </p:spPr>
      </p:pic>
      <p:sp>
        <p:nvSpPr>
          <p:cNvPr id="6" name="TextBox 5"/>
          <p:cNvSpPr txBox="1"/>
          <p:nvPr/>
        </p:nvSpPr>
        <p:spPr>
          <a:xfrm>
            <a:off x="0" y="494557"/>
            <a:ext cx="12191999" cy="830997"/>
          </a:xfrm>
          <a:prstGeom prst="rect">
            <a:avLst/>
          </a:prstGeom>
          <a:solidFill>
            <a:schemeClr val="tx1">
              <a:alpha val="43000"/>
            </a:schemeClr>
          </a:solidFill>
          <a:effectLst>
            <a:softEdge rad="31750"/>
          </a:effectLst>
        </p:spPr>
        <p:txBody>
          <a:bodyPr wrap="square" rtlCol="0">
            <a:spAutoFit/>
          </a:bodyPr>
          <a:lstStyle/>
          <a:p>
            <a:pPr algn="ctr"/>
            <a:r>
              <a:rPr lang="en-US" sz="4800" b="1" dirty="0" smtClean="0">
                <a:solidFill>
                  <a:schemeClr val="bg1"/>
                </a:solidFill>
              </a:rPr>
              <a:t>We Need to Talk.</a:t>
            </a:r>
          </a:p>
        </p:txBody>
      </p:sp>
    </p:spTree>
    <p:extLst>
      <p:ext uri="{BB962C8B-B14F-4D97-AF65-F5344CB8AC3E}">
        <p14:creationId xmlns:p14="http://schemas.microsoft.com/office/powerpoint/2010/main" val="59407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5900"/>
          <a:stretch/>
        </p:blipFill>
        <p:spPr>
          <a:xfrm>
            <a:off x="0" y="1"/>
            <a:ext cx="12192000" cy="6858000"/>
          </a:xfrm>
          <a:prstGeom prst="rect">
            <a:avLst/>
          </a:prstGeom>
        </p:spPr>
      </p:pic>
      <p:sp>
        <p:nvSpPr>
          <p:cNvPr id="7" name="Rectangle 6"/>
          <p:cNvSpPr/>
          <p:nvPr/>
        </p:nvSpPr>
        <p:spPr>
          <a:xfrm>
            <a:off x="-9498" y="2"/>
            <a:ext cx="12201497" cy="6884060"/>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365125"/>
            <a:ext cx="10515600" cy="1325563"/>
          </a:xfrm>
          <a:noFill/>
          <a:ln>
            <a:noFill/>
          </a:ln>
        </p:spPr>
        <p:txBody>
          <a:bodyPr>
            <a:normAutofit/>
          </a:bodyPr>
          <a:lstStyle/>
          <a:p>
            <a:r>
              <a:rPr lang="en-US" dirty="0" smtClean="0">
                <a:solidFill>
                  <a:schemeClr val="bg1"/>
                </a:solidFill>
              </a:rPr>
              <a:t>Words give life to ideas. Ideas lead to change.</a:t>
            </a:r>
            <a:endParaRPr lang="en-US" dirty="0">
              <a:solidFill>
                <a:schemeClr val="bg1"/>
              </a:solidFill>
            </a:endParaRPr>
          </a:p>
        </p:txBody>
      </p:sp>
      <p:sp>
        <p:nvSpPr>
          <p:cNvPr id="3" name="TextBox 2"/>
          <p:cNvSpPr txBox="1"/>
          <p:nvPr/>
        </p:nvSpPr>
        <p:spPr>
          <a:xfrm>
            <a:off x="1855519" y="1852550"/>
            <a:ext cx="8480962" cy="830997"/>
          </a:xfrm>
          <a:prstGeom prst="rect">
            <a:avLst/>
          </a:prstGeom>
          <a:noFill/>
        </p:spPr>
        <p:txBody>
          <a:bodyPr wrap="square" rtlCol="0">
            <a:spAutoFit/>
          </a:bodyPr>
          <a:lstStyle/>
          <a:p>
            <a:pPr algn="ctr"/>
            <a:r>
              <a:rPr lang="en-US" sz="4800" b="1" i="1" dirty="0" smtClean="0">
                <a:solidFill>
                  <a:schemeClr val="bg1"/>
                </a:solidFill>
              </a:rPr>
              <a:t>Your words matter.</a:t>
            </a:r>
            <a:endParaRPr lang="en-US" sz="4800" b="1" i="1" dirty="0">
              <a:solidFill>
                <a:schemeClr val="bg1"/>
              </a:solidFill>
            </a:endParaRPr>
          </a:p>
        </p:txBody>
      </p:sp>
    </p:spTree>
    <p:extLst>
      <p:ext uri="{BB962C8B-B14F-4D97-AF65-F5344CB8AC3E}">
        <p14:creationId xmlns:p14="http://schemas.microsoft.com/office/powerpoint/2010/main" val="4000342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80" t="164" r="7804" b="21737"/>
          <a:stretch/>
        </p:blipFill>
        <p:spPr>
          <a:xfrm>
            <a:off x="0" y="-1"/>
            <a:ext cx="12191999" cy="6858001"/>
          </a:xfrm>
          <a:prstGeom prst="rect">
            <a:avLst/>
          </a:prstGeom>
        </p:spPr>
      </p:pic>
      <p:sp>
        <p:nvSpPr>
          <p:cNvPr id="4" name="Title 1"/>
          <p:cNvSpPr>
            <a:spLocks noGrp="1"/>
          </p:cNvSpPr>
          <p:nvPr>
            <p:ph type="title"/>
          </p:nvPr>
        </p:nvSpPr>
        <p:spPr>
          <a:xfrm>
            <a:off x="838200" y="365125"/>
            <a:ext cx="10882745" cy="1428049"/>
          </a:xfrm>
          <a:solidFill>
            <a:schemeClr val="tx1">
              <a:alpha val="34000"/>
            </a:schemeClr>
          </a:solidFill>
          <a:ln>
            <a:noFill/>
          </a:ln>
          <a:effectLst>
            <a:softEdge rad="31750"/>
          </a:effectLst>
        </p:spPr>
        <p:txBody>
          <a:bodyPr>
            <a:normAutofit fontScale="90000"/>
          </a:bodyPr>
          <a:lstStyle/>
          <a:p>
            <a:r>
              <a:rPr lang="en-US" dirty="0" smtClean="0">
                <a:solidFill>
                  <a:schemeClr val="bg1"/>
                </a:solidFill>
              </a:rPr>
              <a:t>It may feel awkward, but studies show teens are great at making parents care about climate change. </a:t>
            </a:r>
            <a:endParaRPr lang="en-US" dirty="0">
              <a:solidFill>
                <a:schemeClr val="bg1"/>
              </a:solidFill>
            </a:endParaRPr>
          </a:p>
        </p:txBody>
      </p:sp>
      <p:sp>
        <p:nvSpPr>
          <p:cNvPr id="5" name="TextBox 4"/>
          <p:cNvSpPr txBox="1"/>
          <p:nvPr/>
        </p:nvSpPr>
        <p:spPr>
          <a:xfrm>
            <a:off x="838200" y="4407666"/>
            <a:ext cx="5859484" cy="646331"/>
          </a:xfrm>
          <a:prstGeom prst="rect">
            <a:avLst/>
          </a:prstGeom>
          <a:solidFill>
            <a:schemeClr val="tx1">
              <a:alpha val="34000"/>
            </a:schemeClr>
          </a:solidFill>
          <a:effectLst>
            <a:softEdge rad="31750"/>
          </a:effectLst>
        </p:spPr>
        <p:txBody>
          <a:bodyPr wrap="square" rtlCol="0">
            <a:spAutoFit/>
          </a:bodyPr>
          <a:lstStyle/>
          <a:p>
            <a:r>
              <a:rPr lang="en-US" sz="3600" i="1" dirty="0" smtClean="0">
                <a:solidFill>
                  <a:schemeClr val="bg1"/>
                </a:solidFill>
              </a:rPr>
              <a:t>Be open, gentle, and honest. </a:t>
            </a:r>
            <a:endParaRPr lang="en-US" sz="3600" i="1" dirty="0">
              <a:solidFill>
                <a:schemeClr val="bg1"/>
              </a:solidFill>
            </a:endParaRPr>
          </a:p>
        </p:txBody>
      </p:sp>
      <p:sp>
        <p:nvSpPr>
          <p:cNvPr id="2" name="Rectangle 1"/>
          <p:cNvSpPr/>
          <p:nvPr/>
        </p:nvSpPr>
        <p:spPr>
          <a:xfrm>
            <a:off x="838200" y="5101497"/>
            <a:ext cx="5859483" cy="1200329"/>
          </a:xfrm>
          <a:prstGeom prst="rect">
            <a:avLst/>
          </a:prstGeom>
          <a:solidFill>
            <a:schemeClr val="tx1">
              <a:alpha val="34000"/>
            </a:schemeClr>
          </a:solidFill>
          <a:effectLst>
            <a:softEdge rad="31750"/>
          </a:effectLst>
        </p:spPr>
        <p:txBody>
          <a:bodyPr wrap="square">
            <a:spAutoFit/>
          </a:bodyPr>
          <a:lstStyle/>
          <a:p>
            <a:pPr lvl="0"/>
            <a:r>
              <a:rPr lang="en-US" sz="3600" i="1" dirty="0" smtClean="0">
                <a:solidFill>
                  <a:schemeClr val="bg1"/>
                </a:solidFill>
              </a:rPr>
              <a:t>Try starting </a:t>
            </a:r>
            <a:r>
              <a:rPr lang="en-US" sz="3600" i="1" dirty="0">
                <a:solidFill>
                  <a:schemeClr val="bg1"/>
                </a:solidFill>
              </a:rPr>
              <a:t>with “How do you feel about climate change?"</a:t>
            </a:r>
          </a:p>
        </p:txBody>
      </p:sp>
    </p:spTree>
    <p:extLst>
      <p:ext uri="{BB962C8B-B14F-4D97-AF65-F5344CB8AC3E}">
        <p14:creationId xmlns:p14="http://schemas.microsoft.com/office/powerpoint/2010/main" val="170404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O</a:t>
            </a:r>
            <a:r>
              <a:rPr lang="en-US" dirty="0" smtClean="0">
                <a:solidFill>
                  <a:schemeClr val="bg1"/>
                </a:solidFill>
              </a:rPr>
              <a:t>n the count of three, let’s all say, </a:t>
            </a:r>
            <a:br>
              <a:rPr lang="en-US" dirty="0" smtClean="0">
                <a:solidFill>
                  <a:schemeClr val="bg1"/>
                </a:solidFill>
              </a:rPr>
            </a:br>
            <a:r>
              <a:rPr lang="en-US" dirty="0" smtClean="0">
                <a:solidFill>
                  <a:schemeClr val="bg1"/>
                </a:solidFill>
              </a:rPr>
              <a:t>“How do you feel about </a:t>
            </a:r>
            <a:r>
              <a:rPr lang="en-US" dirty="0" smtClean="0">
                <a:solidFill>
                  <a:srgbClr val="71DAFF"/>
                </a:solidFill>
              </a:rPr>
              <a:t>climate change</a:t>
            </a:r>
            <a:r>
              <a:rPr lang="en-US" dirty="0" smtClean="0">
                <a:solidFill>
                  <a:schemeClr val="bg1"/>
                </a:solidFill>
              </a:rPr>
              <a:t>?”</a:t>
            </a:r>
            <a:endParaRPr lang="en-US" dirty="0">
              <a:solidFill>
                <a:schemeClr val="bg1"/>
              </a:solidFill>
            </a:endParaRPr>
          </a:p>
        </p:txBody>
      </p:sp>
      <p:sp>
        <p:nvSpPr>
          <p:cNvPr id="4" name="TextBox 3"/>
          <p:cNvSpPr txBox="1"/>
          <p:nvPr/>
        </p:nvSpPr>
        <p:spPr>
          <a:xfrm>
            <a:off x="1906748" y="3333493"/>
            <a:ext cx="8378504" cy="1200329"/>
          </a:xfrm>
          <a:prstGeom prst="rect">
            <a:avLst/>
          </a:prstGeom>
          <a:noFill/>
        </p:spPr>
        <p:txBody>
          <a:bodyPr wrap="square" rtlCol="0">
            <a:spAutoFit/>
          </a:bodyPr>
          <a:lstStyle/>
          <a:p>
            <a:pPr algn="ctr"/>
            <a:r>
              <a:rPr lang="en-US" sz="7200" dirty="0" smtClean="0">
                <a:solidFill>
                  <a:schemeClr val="bg1"/>
                </a:solidFill>
              </a:rPr>
              <a:t>It’s hard, but it works.</a:t>
            </a:r>
            <a:endParaRPr lang="en-US" sz="7200" dirty="0">
              <a:solidFill>
                <a:schemeClr val="bg1"/>
              </a:solidFill>
            </a:endParaRPr>
          </a:p>
        </p:txBody>
      </p:sp>
    </p:spTree>
    <p:extLst>
      <p:ext uri="{BB962C8B-B14F-4D97-AF65-F5344CB8AC3E}">
        <p14:creationId xmlns:p14="http://schemas.microsoft.com/office/powerpoint/2010/main" val="359268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ZItiZSSnKAE"/>
          <p:cNvPicPr>
            <a:picLocks noGrp="1" noRot="1" noChangeAspect="1"/>
          </p:cNvPicPr>
          <p:nvPr>
            <p:ph idx="1"/>
            <a:videoFile r:link="rId1"/>
          </p:nvPr>
        </p:nvPicPr>
        <p:blipFill>
          <a:blip r:embed="rId4"/>
          <a:stretch>
            <a:fillRect/>
          </a:stretch>
        </p:blipFill>
        <p:spPr>
          <a:xfrm>
            <a:off x="30363" y="0"/>
            <a:ext cx="12125434" cy="6820557"/>
          </a:xfrm>
          <a:prstGeom prst="rect">
            <a:avLst/>
          </a:prstGeom>
        </p:spPr>
      </p:pic>
      <p:sp>
        <p:nvSpPr>
          <p:cNvPr id="3" name="Title 1"/>
          <p:cNvSpPr>
            <a:spLocks noGrp="1"/>
          </p:cNvSpPr>
          <p:nvPr>
            <p:ph type="title"/>
          </p:nvPr>
        </p:nvSpPr>
        <p:spPr>
          <a:xfrm>
            <a:off x="838200" y="365125"/>
            <a:ext cx="10515600" cy="1325563"/>
          </a:xfrm>
          <a:solidFill>
            <a:schemeClr val="tx1">
              <a:alpha val="61000"/>
            </a:schemeClr>
          </a:solidFill>
          <a:effectLst>
            <a:softEdge rad="31750"/>
          </a:effectLst>
        </p:spPr>
        <p:txBody>
          <a:bodyPr>
            <a:normAutofit/>
          </a:bodyPr>
          <a:lstStyle/>
          <a:p>
            <a:r>
              <a:rPr lang="en-US" dirty="0" smtClean="0">
                <a:solidFill>
                  <a:schemeClr val="bg1"/>
                </a:solidFill>
              </a:rPr>
              <a:t>One last perspective on why we need to talk…</a:t>
            </a:r>
            <a:endParaRPr lang="en-US" dirty="0">
              <a:solidFill>
                <a:schemeClr val="bg1"/>
              </a:solidFill>
            </a:endParaRPr>
          </a:p>
        </p:txBody>
      </p:sp>
    </p:spTree>
    <p:extLst>
      <p:ext uri="{BB962C8B-B14F-4D97-AF65-F5344CB8AC3E}">
        <p14:creationId xmlns:p14="http://schemas.microsoft.com/office/powerpoint/2010/main" val="101256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 name="Group 14"/>
          <p:cNvGrpSpPr/>
          <p:nvPr/>
        </p:nvGrpSpPr>
        <p:grpSpPr>
          <a:xfrm>
            <a:off x="0" y="1"/>
            <a:ext cx="6123184" cy="3444291"/>
            <a:chOff x="208845" y="264286"/>
            <a:chExt cx="5653342" cy="3180005"/>
          </a:xfrm>
        </p:grpSpPr>
        <p:pic>
          <p:nvPicPr>
            <p:cNvPr id="4" name="Picture 3"/>
            <p:cNvPicPr>
              <a:picLocks noChangeAspect="1"/>
            </p:cNvPicPr>
            <p:nvPr/>
          </p:nvPicPr>
          <p:blipFill>
            <a:blip r:embed="rId3"/>
            <a:stretch>
              <a:fillRect/>
            </a:stretch>
          </p:blipFill>
          <p:spPr>
            <a:xfrm>
              <a:off x="208845" y="264286"/>
              <a:ext cx="5653342" cy="3180005"/>
            </a:xfrm>
            <a:prstGeom prst="rect">
              <a:avLst/>
            </a:prstGeom>
            <a:ln>
              <a:solidFill>
                <a:schemeClr val="tx1"/>
              </a:solidFill>
            </a:ln>
          </p:spPr>
        </p:pic>
        <p:sp>
          <p:nvSpPr>
            <p:cNvPr id="7" name="TextBox 6"/>
            <p:cNvSpPr txBox="1"/>
            <p:nvPr/>
          </p:nvSpPr>
          <p:spPr>
            <a:xfrm>
              <a:off x="1706449" y="1448824"/>
              <a:ext cx="259497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Truth</a:t>
              </a:r>
              <a:endParaRPr lang="en-US" sz="4800" i="1" dirty="0">
                <a:solidFill>
                  <a:schemeClr val="bg1"/>
                </a:solidFill>
              </a:endParaRPr>
            </a:p>
          </p:txBody>
        </p:sp>
      </p:grpSp>
      <p:grpSp>
        <p:nvGrpSpPr>
          <p:cNvPr id="17" name="Group 16"/>
          <p:cNvGrpSpPr/>
          <p:nvPr/>
        </p:nvGrpSpPr>
        <p:grpSpPr>
          <a:xfrm>
            <a:off x="0" y="3452301"/>
            <a:ext cx="6068341" cy="3405700"/>
            <a:chOff x="208846" y="3582783"/>
            <a:chExt cx="5652902" cy="3172546"/>
          </a:xfrm>
        </p:grpSpPr>
        <p:pic>
          <p:nvPicPr>
            <p:cNvPr id="14" name="Picture 13"/>
            <p:cNvPicPr>
              <a:picLocks noChangeAspect="1"/>
            </p:cNvPicPr>
            <p:nvPr/>
          </p:nvPicPr>
          <p:blipFill rotWithShape="1">
            <a:blip r:embed="rId4"/>
            <a:srcRect b="15473"/>
            <a:stretch/>
          </p:blipFill>
          <p:spPr>
            <a:xfrm>
              <a:off x="208846" y="3582783"/>
              <a:ext cx="5652902" cy="3172546"/>
            </a:xfrm>
            <a:prstGeom prst="rect">
              <a:avLst/>
            </a:prstGeom>
            <a:ln>
              <a:noFill/>
            </a:ln>
          </p:spPr>
        </p:pic>
        <p:sp>
          <p:nvSpPr>
            <p:cNvPr id="8" name="TextBox 7"/>
            <p:cNvSpPr txBox="1"/>
            <p:nvPr/>
          </p:nvSpPr>
          <p:spPr>
            <a:xfrm>
              <a:off x="1691823" y="4757685"/>
              <a:ext cx="2674314" cy="77410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Myths</a:t>
              </a:r>
              <a:endParaRPr lang="en-US" sz="4800" i="1" dirty="0">
                <a:solidFill>
                  <a:schemeClr val="bg1"/>
                </a:solidFill>
              </a:endParaRPr>
            </a:p>
          </p:txBody>
        </p:sp>
      </p:grpSp>
      <p:grpSp>
        <p:nvGrpSpPr>
          <p:cNvPr id="18" name="Group 17"/>
          <p:cNvGrpSpPr/>
          <p:nvPr/>
        </p:nvGrpSpPr>
        <p:grpSpPr>
          <a:xfrm>
            <a:off x="6068341" y="3444288"/>
            <a:ext cx="6123660" cy="3444557"/>
            <a:chOff x="6294931" y="3595390"/>
            <a:chExt cx="5617669" cy="3159939"/>
          </a:xfrm>
        </p:grpSpPr>
        <p:pic>
          <p:nvPicPr>
            <p:cNvPr id="6" name="Picture 5"/>
            <p:cNvPicPr>
              <a:picLocks noChangeAspect="1"/>
            </p:cNvPicPr>
            <p:nvPr/>
          </p:nvPicPr>
          <p:blipFill rotWithShape="1">
            <a:blip r:embed="rId5"/>
            <a:srcRect b="15900"/>
            <a:stretch/>
          </p:blipFill>
          <p:spPr>
            <a:xfrm>
              <a:off x="6294931" y="3595390"/>
              <a:ext cx="5617669" cy="3159939"/>
            </a:xfrm>
            <a:prstGeom prst="rect">
              <a:avLst/>
            </a:prstGeom>
          </p:spPr>
        </p:pic>
        <p:sp>
          <p:nvSpPr>
            <p:cNvPr id="9" name="TextBox 8"/>
            <p:cNvSpPr txBox="1"/>
            <p:nvPr/>
          </p:nvSpPr>
          <p:spPr>
            <a:xfrm>
              <a:off x="7611732" y="4759772"/>
              <a:ext cx="2984500" cy="762333"/>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Future</a:t>
              </a:r>
              <a:endParaRPr lang="en-US" sz="4800" i="1" dirty="0">
                <a:solidFill>
                  <a:schemeClr val="bg1"/>
                </a:solidFill>
              </a:endParaRPr>
            </a:p>
          </p:txBody>
        </p:sp>
      </p:grpSp>
      <p:grpSp>
        <p:nvGrpSpPr>
          <p:cNvPr id="16" name="Group 15"/>
          <p:cNvGrpSpPr/>
          <p:nvPr/>
        </p:nvGrpSpPr>
        <p:grpSpPr>
          <a:xfrm>
            <a:off x="6068813" y="0"/>
            <a:ext cx="6123188" cy="3444292"/>
            <a:chOff x="6294931" y="284354"/>
            <a:chExt cx="5617669" cy="3159938"/>
          </a:xfrm>
        </p:grpSpPr>
        <p:pic>
          <p:nvPicPr>
            <p:cNvPr id="12" name="Picture 11"/>
            <p:cNvPicPr>
              <a:picLocks noChangeAspect="1"/>
            </p:cNvPicPr>
            <p:nvPr/>
          </p:nvPicPr>
          <p:blipFill rotWithShape="1">
            <a:blip r:embed="rId6"/>
            <a:srcRect b="15823"/>
            <a:stretch/>
          </p:blipFill>
          <p:spPr>
            <a:xfrm>
              <a:off x="6294931" y="284354"/>
              <a:ext cx="5617669" cy="3159938"/>
            </a:xfrm>
            <a:prstGeom prst="rect">
              <a:avLst/>
            </a:prstGeom>
            <a:solidFill>
              <a:schemeClr val="tx1"/>
            </a:solidFill>
            <a:ln>
              <a:solidFill>
                <a:schemeClr val="tx1"/>
              </a:solidFill>
            </a:ln>
          </p:spPr>
        </p:pic>
        <p:sp>
          <p:nvSpPr>
            <p:cNvPr id="13" name="TextBox 12"/>
            <p:cNvSpPr txBox="1"/>
            <p:nvPr/>
          </p:nvSpPr>
          <p:spPr>
            <a:xfrm>
              <a:off x="6550180" y="1448824"/>
              <a:ext cx="510716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Consequences</a:t>
              </a:r>
              <a:endParaRPr lang="en-US" sz="4800" i="1" dirty="0">
                <a:solidFill>
                  <a:schemeClr val="bg1"/>
                </a:solidFill>
              </a:endParaRPr>
            </a:p>
          </p:txBody>
        </p:sp>
      </p:grpSp>
    </p:spTree>
    <p:extLst>
      <p:ext uri="{BB962C8B-B14F-4D97-AF65-F5344CB8AC3E}">
        <p14:creationId xmlns:p14="http://schemas.microsoft.com/office/powerpoint/2010/main" val="9010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12192000" cy="6858000"/>
          </a:xfrm>
          <a:prstGeom prst="rect">
            <a:avLst/>
          </a:prstGeom>
        </p:spPr>
      </p:pic>
      <p:sp>
        <p:nvSpPr>
          <p:cNvPr id="5" name="Title 1"/>
          <p:cNvSpPr>
            <a:spLocks noGrp="1"/>
          </p:cNvSpPr>
          <p:nvPr>
            <p:ph type="title"/>
          </p:nvPr>
        </p:nvSpPr>
        <p:spPr>
          <a:xfrm>
            <a:off x="838199" y="365125"/>
            <a:ext cx="10502735" cy="1325563"/>
          </a:xfrm>
          <a:noFill/>
          <a:effectLst>
            <a:softEdge rad="31750"/>
          </a:effectLst>
        </p:spPr>
        <p:txBody>
          <a:bodyPr>
            <a:normAutofit/>
          </a:bodyPr>
          <a:lstStyle/>
          <a:p>
            <a:r>
              <a:rPr lang="en-US" dirty="0" smtClean="0">
                <a:solidFill>
                  <a:schemeClr val="bg1"/>
                </a:solidFill>
              </a:rPr>
              <a:t>It’s not too late to keep our paradise.</a:t>
            </a:r>
            <a:br>
              <a:rPr lang="en-US" dirty="0" smtClean="0">
                <a:solidFill>
                  <a:schemeClr val="bg1"/>
                </a:solidFill>
              </a:rPr>
            </a:br>
            <a:endParaRPr lang="en-US" dirty="0">
              <a:solidFill>
                <a:schemeClr val="bg1"/>
              </a:solidFill>
            </a:endParaRPr>
          </a:p>
        </p:txBody>
      </p:sp>
      <p:sp>
        <p:nvSpPr>
          <p:cNvPr id="9" name="Title 1"/>
          <p:cNvSpPr txBox="1">
            <a:spLocks/>
          </p:cNvSpPr>
          <p:nvPr/>
        </p:nvSpPr>
        <p:spPr>
          <a:xfrm>
            <a:off x="838199" y="730249"/>
            <a:ext cx="7151914" cy="1325563"/>
          </a:xfrm>
          <a:prstGeom prst="rect">
            <a:avLst/>
          </a:prstGeom>
          <a:noFill/>
          <a:effectLst>
            <a:softEdge rad="3175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rPr>
              <a:t>But we can’t do it without you.</a:t>
            </a:r>
            <a:endParaRPr lang="en-US" dirty="0">
              <a:solidFill>
                <a:schemeClr val="bg1"/>
              </a:solidFill>
            </a:endParaRPr>
          </a:p>
        </p:txBody>
      </p:sp>
    </p:spTree>
    <p:extLst>
      <p:ext uri="{BB962C8B-B14F-4D97-AF65-F5344CB8AC3E}">
        <p14:creationId xmlns:p14="http://schemas.microsoft.com/office/powerpoint/2010/main" val="3253738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656"/>
          <a:stretch/>
        </p:blipFill>
        <p:spPr>
          <a:xfrm>
            <a:off x="1" y="0"/>
            <a:ext cx="12191999" cy="6857999"/>
          </a:xfrm>
          <a:prstGeom prst="rect">
            <a:avLst/>
          </a:prstGeom>
        </p:spPr>
      </p:pic>
      <p:sp>
        <p:nvSpPr>
          <p:cNvPr id="6" name="Rectangle 5"/>
          <p:cNvSpPr/>
          <p:nvPr/>
        </p:nvSpPr>
        <p:spPr>
          <a:xfrm>
            <a:off x="0" y="1"/>
            <a:ext cx="12192000"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621488" cy="1325563"/>
          </a:xfrm>
        </p:spPr>
        <p:txBody>
          <a:bodyPr>
            <a:normAutofit fontScale="90000"/>
          </a:bodyPr>
          <a:lstStyle/>
          <a:p>
            <a:r>
              <a:rPr lang="en-US" dirty="0" smtClean="0"/>
              <a:t>#</a:t>
            </a:r>
            <a:r>
              <a:rPr lang="en-US" dirty="0" err="1" smtClean="0"/>
              <a:t>FiveDayChallenge</a:t>
            </a:r>
            <a:r>
              <a:rPr lang="en-US" dirty="0" smtClean="0"/>
              <a:t>. </a:t>
            </a:r>
            <a:r>
              <a:rPr lang="en-US" sz="3800" dirty="0" smtClean="0"/>
              <a:t/>
            </a:r>
            <a:br>
              <a:rPr lang="en-US" sz="3800" dirty="0" smtClean="0"/>
            </a:br>
            <a:r>
              <a:rPr lang="en-US" sz="3600" dirty="0" smtClean="0"/>
              <a:t>Write down the names of five people </a:t>
            </a:r>
            <a:br>
              <a:rPr lang="en-US" sz="3600" dirty="0" smtClean="0"/>
            </a:br>
            <a:r>
              <a:rPr lang="en-US" sz="3600" dirty="0" smtClean="0"/>
              <a:t>you can talk to about climate change.</a:t>
            </a:r>
            <a:endParaRPr lang="en-US" sz="3800" dirty="0"/>
          </a:p>
        </p:txBody>
      </p:sp>
      <p:sp>
        <p:nvSpPr>
          <p:cNvPr id="7" name="Title 1"/>
          <p:cNvSpPr txBox="1">
            <a:spLocks/>
          </p:cNvSpPr>
          <p:nvPr/>
        </p:nvSpPr>
        <p:spPr>
          <a:xfrm>
            <a:off x="838200" y="1659022"/>
            <a:ext cx="10621488" cy="66278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Share your list with your neighbors. </a:t>
            </a:r>
            <a:endParaRPr lang="en-US" sz="3200" dirty="0"/>
          </a:p>
        </p:txBody>
      </p:sp>
      <p:sp>
        <p:nvSpPr>
          <p:cNvPr id="8" name="TextBox 7"/>
          <p:cNvSpPr txBox="1"/>
          <p:nvPr/>
        </p:nvSpPr>
        <p:spPr>
          <a:xfrm>
            <a:off x="1752600" y="2976677"/>
            <a:ext cx="8792688" cy="2308324"/>
          </a:xfrm>
          <a:prstGeom prst="rect">
            <a:avLst/>
          </a:prstGeom>
          <a:noFill/>
        </p:spPr>
        <p:txBody>
          <a:bodyPr wrap="square" rtlCol="0">
            <a:spAutoFit/>
          </a:bodyPr>
          <a:lstStyle/>
          <a:p>
            <a:r>
              <a:rPr lang="en-US" sz="4800" b="1" i="1" dirty="0" smtClean="0"/>
              <a:t>Each day for the next five days, </a:t>
            </a:r>
          </a:p>
          <a:p>
            <a:r>
              <a:rPr lang="en-US" sz="4800" b="1" i="1" dirty="0" smtClean="0"/>
              <a:t>talk about climate change</a:t>
            </a:r>
          </a:p>
          <a:p>
            <a:r>
              <a:rPr lang="en-US" sz="4800" b="1" i="1" dirty="0"/>
              <a:t>with someone on your </a:t>
            </a:r>
            <a:r>
              <a:rPr lang="en-US" sz="4800" b="1" i="1" dirty="0" smtClean="0"/>
              <a:t>list.</a:t>
            </a:r>
            <a:endParaRPr lang="en-US" sz="4800" b="1" i="1" dirty="0"/>
          </a:p>
        </p:txBody>
      </p:sp>
    </p:spTree>
    <p:extLst>
      <p:ext uri="{BB962C8B-B14F-4D97-AF65-F5344CB8AC3E}">
        <p14:creationId xmlns:p14="http://schemas.microsoft.com/office/powerpoint/2010/main" val="92292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656"/>
          <a:stretch/>
        </p:blipFill>
        <p:spPr>
          <a:xfrm>
            <a:off x="1" y="0"/>
            <a:ext cx="12191999" cy="6857999"/>
          </a:xfrm>
          <a:prstGeom prst="rect">
            <a:avLst/>
          </a:prstGeom>
        </p:spPr>
      </p:pic>
      <p:sp>
        <p:nvSpPr>
          <p:cNvPr id="7" name="TextBox 6"/>
          <p:cNvSpPr txBox="1"/>
          <p:nvPr/>
        </p:nvSpPr>
        <p:spPr>
          <a:xfrm>
            <a:off x="0" y="5557654"/>
            <a:ext cx="12192000" cy="1200329"/>
          </a:xfrm>
          <a:prstGeom prst="rect">
            <a:avLst/>
          </a:prstGeom>
          <a:noFill/>
        </p:spPr>
        <p:txBody>
          <a:bodyPr wrap="square" rtlCol="0">
            <a:spAutoFit/>
          </a:bodyPr>
          <a:lstStyle/>
          <a:p>
            <a:pPr algn="ctr"/>
            <a:r>
              <a:rPr lang="en-US" sz="7200" b="1" dirty="0" smtClean="0">
                <a:solidFill>
                  <a:schemeClr val="bg1">
                    <a:lumMod val="95000"/>
                  </a:schemeClr>
                </a:solidFill>
                <a:latin typeface="Impact" panose="020B0806030902050204" pitchFamily="34" charset="0"/>
              </a:rPr>
              <a:t>Time is of the essence.</a:t>
            </a:r>
            <a:endParaRPr lang="en-US" sz="7200" b="1" dirty="0">
              <a:solidFill>
                <a:schemeClr val="bg1">
                  <a:lumMod val="95000"/>
                </a:schemeClr>
              </a:solidFill>
              <a:latin typeface="Impact" panose="020B0806030902050204" pitchFamily="34" charset="0"/>
            </a:endParaRPr>
          </a:p>
        </p:txBody>
      </p:sp>
    </p:spTree>
    <p:extLst>
      <p:ext uri="{BB962C8B-B14F-4D97-AF65-F5344CB8AC3E}">
        <p14:creationId xmlns:p14="http://schemas.microsoft.com/office/powerpoint/2010/main" val="36378943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3798570" y="1982788"/>
            <a:ext cx="4594860" cy="4594860"/>
          </a:xfrm>
          <a:prstGeom prst="rect">
            <a:avLst/>
          </a:prstGeom>
          <a:solidFill>
            <a:schemeClr val="bg1"/>
          </a:solidFill>
        </p:spPr>
      </p:pic>
      <p:sp>
        <p:nvSpPr>
          <p:cNvPr id="6" name="TextBox 5"/>
          <p:cNvSpPr txBox="1"/>
          <p:nvPr/>
        </p:nvSpPr>
        <p:spPr>
          <a:xfrm>
            <a:off x="0" y="494557"/>
            <a:ext cx="12191999" cy="1384995"/>
          </a:xfrm>
          <a:prstGeom prst="rect">
            <a:avLst/>
          </a:prstGeom>
          <a:solidFill>
            <a:schemeClr val="tx1">
              <a:alpha val="43000"/>
            </a:schemeClr>
          </a:solidFill>
          <a:effectLst>
            <a:softEdge rad="31750"/>
          </a:effectLst>
        </p:spPr>
        <p:txBody>
          <a:bodyPr wrap="square" rtlCol="0">
            <a:spAutoFit/>
          </a:bodyPr>
          <a:lstStyle/>
          <a:p>
            <a:pPr algn="ctr"/>
            <a:r>
              <a:rPr lang="en-US" sz="4800" b="1" dirty="0" smtClean="0">
                <a:solidFill>
                  <a:schemeClr val="bg1"/>
                </a:solidFill>
              </a:rPr>
              <a:t>We Need to Talk.</a:t>
            </a:r>
          </a:p>
          <a:p>
            <a:pPr algn="ctr"/>
            <a:r>
              <a:rPr lang="en-US" sz="3600" i="1" dirty="0" smtClean="0">
                <a:solidFill>
                  <a:schemeClr val="bg1"/>
                </a:solidFill>
              </a:rPr>
              <a:t>www.TinyURL.com/ClimateHandoutA</a:t>
            </a:r>
            <a:endParaRPr lang="en-US" sz="3600" i="1" dirty="0">
              <a:solidFill>
                <a:schemeClr val="bg1"/>
              </a:solidFill>
            </a:endParaRPr>
          </a:p>
        </p:txBody>
      </p:sp>
      <p:pic>
        <p:nvPicPr>
          <p:cNvPr id="5" name="Picture 2" descr="Image result for mit portugal 20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8324" y="6038622"/>
            <a:ext cx="2742004" cy="539026"/>
          </a:xfrm>
          <a:prstGeom prst="rect">
            <a:avLst/>
          </a:prstGeom>
          <a:noFill/>
          <a:extLst>
            <a:ext uri="{909E8E84-426E-40DD-AFC4-6F175D3DCCD1}">
              <a14:hiddenFill xmlns:a14="http://schemas.microsoft.com/office/drawing/2010/main">
                <a:solidFill>
                  <a:srgbClr val="FFFFFF"/>
                </a:solidFill>
              </a14:hiddenFill>
            </a:ext>
          </a:extLst>
        </p:spPr>
      </p:pic>
      <p:pic>
        <p:nvPicPr>
          <p:cNvPr id="8" name="naked-memories_by_assaf-ayalon_Artlist">
            <a:hlinkClick r:id="" action="ppaction://media"/>
          </p:cNvPr>
          <p:cNvPicPr>
            <a:picLocks noChangeAspect="1"/>
          </p:cNvPicPr>
          <p:nvPr>
            <a:audioFile r:link="rId2"/>
            <p:extLst>
              <p:ext uri="{DAA4B4D4-6D71-4841-9C94-3DE7FCFB9230}">
                <p14:media xmlns:p14="http://schemas.microsoft.com/office/powerpoint/2010/main" r:embed="rId1">
                  <p14:fade in="4000" out="1000"/>
                </p14:media>
              </p:ext>
            </p:extLst>
          </p:nvPr>
        </p:nvPicPr>
        <p:blipFill>
          <a:blip r:embed="rId7"/>
          <a:stretch>
            <a:fillRect/>
          </a:stretch>
        </p:blipFill>
        <p:spPr>
          <a:xfrm>
            <a:off x="11062774" y="600034"/>
            <a:ext cx="406400" cy="406400"/>
          </a:xfrm>
          <a:prstGeom prst="rect">
            <a:avLst/>
          </a:prstGeom>
        </p:spPr>
      </p:pic>
    </p:spTree>
    <p:extLst>
      <p:ext uri="{BB962C8B-B14F-4D97-AF65-F5344CB8AC3E}">
        <p14:creationId xmlns:p14="http://schemas.microsoft.com/office/powerpoint/2010/main" val="4048438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068341" y="3444288"/>
            <a:ext cx="6123660" cy="3444557"/>
            <a:chOff x="6294931" y="3595390"/>
            <a:chExt cx="5617669" cy="3159939"/>
          </a:xfrm>
        </p:grpSpPr>
        <p:pic>
          <p:nvPicPr>
            <p:cNvPr id="25" name="Picture 24"/>
            <p:cNvPicPr>
              <a:picLocks noChangeAspect="1"/>
            </p:cNvPicPr>
            <p:nvPr/>
          </p:nvPicPr>
          <p:blipFill rotWithShape="1">
            <a:blip r:embed="rId3"/>
            <a:srcRect b="15900"/>
            <a:stretch/>
          </p:blipFill>
          <p:spPr>
            <a:xfrm>
              <a:off x="6294931" y="3595390"/>
              <a:ext cx="5617669" cy="3159939"/>
            </a:xfrm>
            <a:prstGeom prst="rect">
              <a:avLst/>
            </a:prstGeom>
          </p:spPr>
        </p:pic>
        <p:sp>
          <p:nvSpPr>
            <p:cNvPr id="26" name="TextBox 25"/>
            <p:cNvSpPr txBox="1"/>
            <p:nvPr/>
          </p:nvSpPr>
          <p:spPr>
            <a:xfrm>
              <a:off x="7611732" y="4759772"/>
              <a:ext cx="2984500" cy="762333"/>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Future</a:t>
              </a:r>
              <a:endParaRPr lang="en-US" sz="4800" i="1" dirty="0">
                <a:solidFill>
                  <a:schemeClr val="bg1"/>
                </a:solidFill>
              </a:endParaRPr>
            </a:p>
          </p:txBody>
        </p:sp>
      </p:grpSp>
      <p:grpSp>
        <p:nvGrpSpPr>
          <p:cNvPr id="15" name="Group 14"/>
          <p:cNvGrpSpPr/>
          <p:nvPr/>
        </p:nvGrpSpPr>
        <p:grpSpPr>
          <a:xfrm>
            <a:off x="0" y="1"/>
            <a:ext cx="6123184" cy="3444291"/>
            <a:chOff x="208845" y="264286"/>
            <a:chExt cx="5653342" cy="3180005"/>
          </a:xfrm>
        </p:grpSpPr>
        <p:pic>
          <p:nvPicPr>
            <p:cNvPr id="4" name="Picture 3"/>
            <p:cNvPicPr>
              <a:picLocks noChangeAspect="1"/>
            </p:cNvPicPr>
            <p:nvPr/>
          </p:nvPicPr>
          <p:blipFill>
            <a:blip r:embed="rId4"/>
            <a:stretch>
              <a:fillRect/>
            </a:stretch>
          </p:blipFill>
          <p:spPr>
            <a:xfrm>
              <a:off x="208845" y="264286"/>
              <a:ext cx="5653342" cy="3180005"/>
            </a:xfrm>
            <a:prstGeom prst="rect">
              <a:avLst/>
            </a:prstGeom>
            <a:ln>
              <a:solidFill>
                <a:schemeClr val="tx1"/>
              </a:solidFill>
            </a:ln>
          </p:spPr>
        </p:pic>
        <p:sp>
          <p:nvSpPr>
            <p:cNvPr id="7" name="TextBox 6"/>
            <p:cNvSpPr txBox="1"/>
            <p:nvPr/>
          </p:nvSpPr>
          <p:spPr>
            <a:xfrm>
              <a:off x="1706449" y="1448824"/>
              <a:ext cx="259497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Truth</a:t>
              </a:r>
              <a:endParaRPr lang="en-US" sz="4800" i="1" dirty="0">
                <a:solidFill>
                  <a:schemeClr val="bg1"/>
                </a:solidFill>
              </a:endParaRPr>
            </a:p>
          </p:txBody>
        </p:sp>
      </p:grpSp>
      <p:grpSp>
        <p:nvGrpSpPr>
          <p:cNvPr id="16" name="Group 15"/>
          <p:cNvGrpSpPr/>
          <p:nvPr/>
        </p:nvGrpSpPr>
        <p:grpSpPr>
          <a:xfrm>
            <a:off x="6068813" y="0"/>
            <a:ext cx="6123188" cy="3444292"/>
            <a:chOff x="6294931" y="284354"/>
            <a:chExt cx="5617669" cy="3159938"/>
          </a:xfrm>
        </p:grpSpPr>
        <p:pic>
          <p:nvPicPr>
            <p:cNvPr id="12" name="Picture 11"/>
            <p:cNvPicPr>
              <a:picLocks noChangeAspect="1"/>
            </p:cNvPicPr>
            <p:nvPr/>
          </p:nvPicPr>
          <p:blipFill rotWithShape="1">
            <a:blip r:embed="rId5"/>
            <a:srcRect b="15823"/>
            <a:stretch/>
          </p:blipFill>
          <p:spPr>
            <a:xfrm>
              <a:off x="6294931" y="284354"/>
              <a:ext cx="5617669" cy="3159938"/>
            </a:xfrm>
            <a:prstGeom prst="rect">
              <a:avLst/>
            </a:prstGeom>
            <a:solidFill>
              <a:schemeClr val="tx1"/>
            </a:solidFill>
            <a:ln>
              <a:solidFill>
                <a:schemeClr val="tx1"/>
              </a:solidFill>
            </a:ln>
          </p:spPr>
        </p:pic>
        <p:sp>
          <p:nvSpPr>
            <p:cNvPr id="13" name="TextBox 12"/>
            <p:cNvSpPr txBox="1"/>
            <p:nvPr/>
          </p:nvSpPr>
          <p:spPr>
            <a:xfrm>
              <a:off x="6550180" y="1448824"/>
              <a:ext cx="5107169" cy="83099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Consequences</a:t>
              </a:r>
              <a:endParaRPr lang="en-US" sz="4800" i="1" dirty="0">
                <a:solidFill>
                  <a:schemeClr val="bg1"/>
                </a:solidFill>
              </a:endParaRPr>
            </a:p>
          </p:txBody>
        </p:sp>
      </p:grpSp>
      <p:sp>
        <p:nvSpPr>
          <p:cNvPr id="2" name="Rectangle 1"/>
          <p:cNvSpPr/>
          <p:nvPr/>
        </p:nvSpPr>
        <p:spPr>
          <a:xfrm>
            <a:off x="6068341" y="0"/>
            <a:ext cx="6123660" cy="34442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54779" y="3440426"/>
            <a:ext cx="6137220" cy="343627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3452301"/>
            <a:ext cx="6068341" cy="3405700"/>
            <a:chOff x="208846" y="3582783"/>
            <a:chExt cx="5652902" cy="3172546"/>
          </a:xfrm>
        </p:grpSpPr>
        <p:pic>
          <p:nvPicPr>
            <p:cNvPr id="22" name="Picture 21"/>
            <p:cNvPicPr>
              <a:picLocks noChangeAspect="1"/>
            </p:cNvPicPr>
            <p:nvPr/>
          </p:nvPicPr>
          <p:blipFill rotWithShape="1">
            <a:blip r:embed="rId6"/>
            <a:srcRect b="15473"/>
            <a:stretch/>
          </p:blipFill>
          <p:spPr>
            <a:xfrm>
              <a:off x="208846" y="3582783"/>
              <a:ext cx="5652902" cy="3172546"/>
            </a:xfrm>
            <a:prstGeom prst="rect">
              <a:avLst/>
            </a:prstGeom>
            <a:ln>
              <a:noFill/>
            </a:ln>
          </p:spPr>
        </p:pic>
        <p:sp>
          <p:nvSpPr>
            <p:cNvPr id="23" name="TextBox 22"/>
            <p:cNvSpPr txBox="1"/>
            <p:nvPr/>
          </p:nvSpPr>
          <p:spPr>
            <a:xfrm>
              <a:off x="1691823" y="4757685"/>
              <a:ext cx="2674314" cy="774107"/>
            </a:xfrm>
            <a:prstGeom prst="rect">
              <a:avLst/>
            </a:prstGeom>
            <a:solidFill>
              <a:schemeClr val="tx1">
                <a:alpha val="43000"/>
              </a:schemeClr>
            </a:solidFill>
            <a:effectLst>
              <a:softEdge rad="31750"/>
            </a:effectLst>
          </p:spPr>
          <p:txBody>
            <a:bodyPr wrap="square" rtlCol="0">
              <a:spAutoFit/>
            </a:bodyPr>
            <a:lstStyle/>
            <a:p>
              <a:pPr algn="ctr"/>
              <a:r>
                <a:rPr lang="en-US" sz="4800" i="1" dirty="0" smtClean="0">
                  <a:solidFill>
                    <a:schemeClr val="bg1"/>
                  </a:solidFill>
                </a:rPr>
                <a:t>The Myths</a:t>
              </a:r>
              <a:endParaRPr lang="en-US" sz="4800" i="1" dirty="0">
                <a:solidFill>
                  <a:schemeClr val="bg1"/>
                </a:solidFill>
              </a:endParaRPr>
            </a:p>
          </p:txBody>
        </p:sp>
      </p:grpSp>
      <p:sp>
        <p:nvSpPr>
          <p:cNvPr id="20" name="Rectangle 19"/>
          <p:cNvSpPr/>
          <p:nvPr/>
        </p:nvSpPr>
        <p:spPr>
          <a:xfrm>
            <a:off x="-13162" y="3440426"/>
            <a:ext cx="6081503" cy="346516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93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2829133"/>
            <a:ext cx="12192000" cy="830997"/>
          </a:xfrm>
          <a:prstGeom prst="rect">
            <a:avLst/>
          </a:prstGeom>
          <a:noFill/>
        </p:spPr>
        <p:txBody>
          <a:bodyPr wrap="square" rtlCol="0">
            <a:spAutoFit/>
          </a:bodyPr>
          <a:lstStyle/>
          <a:p>
            <a:pPr algn="ctr"/>
            <a:r>
              <a:rPr lang="en-US" sz="4800" b="1" i="1" dirty="0" smtClean="0">
                <a:solidFill>
                  <a:schemeClr val="bg1"/>
                </a:solidFill>
              </a:rPr>
              <a:t>Let’s review the </a:t>
            </a:r>
            <a:r>
              <a:rPr lang="en-US" sz="4800" b="1" i="1" dirty="0" smtClean="0">
                <a:solidFill>
                  <a:srgbClr val="71DAFF"/>
                </a:solidFill>
              </a:rPr>
              <a:t>science</a:t>
            </a:r>
            <a:r>
              <a:rPr lang="en-US" sz="4800" b="1" i="1" dirty="0" smtClean="0">
                <a:solidFill>
                  <a:schemeClr val="bg1"/>
                </a:solidFill>
              </a:rPr>
              <a:t> of what’s happening.</a:t>
            </a:r>
            <a:endParaRPr lang="en-US" sz="4800" b="1" i="1" dirty="0">
              <a:solidFill>
                <a:schemeClr val="bg1"/>
              </a:solidFill>
            </a:endParaRPr>
          </a:p>
        </p:txBody>
      </p:sp>
      <p:sp>
        <p:nvSpPr>
          <p:cNvPr id="3" name="TextBox 2"/>
          <p:cNvSpPr txBox="1"/>
          <p:nvPr/>
        </p:nvSpPr>
        <p:spPr>
          <a:xfrm>
            <a:off x="0" y="3692733"/>
            <a:ext cx="12192000" cy="830997"/>
          </a:xfrm>
          <a:prstGeom prst="rect">
            <a:avLst/>
          </a:prstGeom>
          <a:noFill/>
        </p:spPr>
        <p:txBody>
          <a:bodyPr wrap="square" rtlCol="0">
            <a:spAutoFit/>
          </a:bodyPr>
          <a:lstStyle/>
          <a:p>
            <a:pPr algn="ctr"/>
            <a:r>
              <a:rPr lang="en-US" sz="4800" b="1" i="1" dirty="0" smtClean="0">
                <a:solidFill>
                  <a:schemeClr val="bg1"/>
                </a:solidFill>
              </a:rPr>
              <a:t>Slowly.</a:t>
            </a:r>
            <a:endParaRPr lang="en-US" sz="4800" b="1" i="1" dirty="0">
              <a:solidFill>
                <a:schemeClr val="bg1"/>
              </a:solidFill>
            </a:endParaRPr>
          </a:p>
        </p:txBody>
      </p:sp>
    </p:spTree>
    <p:extLst>
      <p:ext uri="{BB962C8B-B14F-4D97-AF65-F5344CB8AC3E}">
        <p14:creationId xmlns:p14="http://schemas.microsoft.com/office/powerpoint/2010/main" val="1317428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112647</TotalTime>
  <Words>5523</Words>
  <Application>Microsoft Office PowerPoint</Application>
  <PresentationFormat>Widescreen</PresentationFormat>
  <Paragraphs>594</Paragraphs>
  <Slides>73</Slides>
  <Notes>73</Notes>
  <HiddenSlides>1</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Calibri Light</vt:lpstr>
      <vt:lpstr>Impact</vt:lpstr>
      <vt:lpstr>Office Theme</vt:lpstr>
      <vt:lpstr>Welcome! Read this entire slide, then go  to the Slide Show tab and click “From Beginning”. </vt:lpstr>
      <vt:lpstr>PowerPoint Presentation</vt:lpstr>
      <vt:lpstr>PowerPoint Presentation</vt:lpstr>
      <vt:lpstr>PowerPoint Presentation</vt:lpstr>
      <vt:lpstr>PowerPoint Presentation</vt:lpstr>
      <vt:lpstr>This talk will have audience interaction. To get you all warmed up, please yell out your name on 3!</vt:lpstr>
      <vt:lpstr>PowerPoint Presentation</vt:lpstr>
      <vt:lpstr>PowerPoint Presentation</vt:lpstr>
      <vt:lpstr>PowerPoint Presentation</vt:lpstr>
      <vt:lpstr>In 1896, a scientist discovered the greenhouse effect: </vt:lpstr>
      <vt:lpstr>We emit these greenhouse gases by burning  fossil fuels for transportation and electricity. </vt:lpstr>
      <vt:lpstr>As we burn fossil fuels like oil, gas, and coal, greenhouse gas concentrations rise.</vt:lpstr>
      <vt:lpstr>As we burn fossil fuels like oil, gas, and coal, greenhouse gas concentrations rise.</vt:lpstr>
      <vt:lpstr>As we burn fossil fuels like oil, gas, and coal, greenhouse gas concentrations rise.</vt:lpstr>
      <vt:lpstr>As humans emit more greenhouse gases, our atmosphere traps more heat, and the Earth warms.</vt:lpstr>
      <vt:lpstr>I know what you’re thinking: </vt:lpstr>
      <vt:lpstr>PowerPoint Presentation</vt:lpstr>
      <vt:lpstr>PowerPoint Presentation</vt:lpstr>
      <vt:lpstr>Climate change already affects us.</vt:lpstr>
      <vt:lpstr>Heatwaves, floods, and other disasters  are becoming more frequent. </vt:lpstr>
      <vt:lpstr>In Boston, the city is planning sea walls because of more intense and frequent flooding.</vt:lpstr>
      <vt:lpstr>Cities must spend your parents’ tax money on climate adaptations instead of schools, transit, and hospitals.</vt:lpstr>
      <vt:lpstr>Unusual weather also affects food.  By 2030, a drought could double the price of corn.*</vt:lpstr>
      <vt:lpstr>Climate change also affects water. This woman migrated over 150 miles because of a drought.</vt:lpstr>
      <vt:lpstr>PowerPoint Presentation</vt:lpstr>
      <vt:lpstr>PowerPoint Presentation</vt:lpstr>
      <vt:lpstr>PowerPoint Presentation</vt:lpstr>
      <vt:lpstr>These problems are not just in the future.</vt:lpstr>
      <vt:lpstr>The current species extinction rate is 1,000 times higher than normal. </vt:lpstr>
      <vt:lpstr>We’re on track for one million species extinctions. Here’s what one looks like:</vt:lpstr>
      <vt:lpstr>We could live more sustainably.</vt:lpstr>
      <vt:lpstr>PowerPoint Presentation</vt:lpstr>
      <vt:lpstr>PowerPoint Presentation</vt:lpstr>
      <vt:lpstr>We’ll set the stage with a game called Commons. Form groups of 5 people, sit in a circle, and count off from 1 to 5.</vt:lpstr>
      <vt:lpstr>You have thirty seconds to discuss strategy.</vt:lpstr>
      <vt:lpstr>Round one.  Take turns going clockwise, starting with player #3. You have 60 seconds.</vt:lpstr>
      <vt:lpstr>Restock your pond. You have thirty seconds.</vt:lpstr>
      <vt:lpstr>Round two.  Take turns going clockwise, starting with player #2. You have 60 seconds.</vt:lpstr>
      <vt:lpstr>Restock your pond. You have thirty seconds.</vt:lpstr>
      <vt:lpstr>Round three.  Take turns going clockwise, starting with player #4. You have 60 seconds.</vt:lpstr>
      <vt:lpstr>Restock your pond. You have thirty seconds.</vt:lpstr>
      <vt:lpstr>Final round.  Take turns going clockwise, starting with player #3. You have 60 seconds.</vt:lpstr>
      <vt:lpstr>PowerPoint Presentation</vt:lpstr>
      <vt:lpstr>Restock your pond. You have thirty seconds.</vt:lpstr>
      <vt:lpstr>Final round. For real this time. Take turns going clockwise, starting with player #1. You have 60 seconds.</vt:lpstr>
      <vt:lpstr>PowerPoint Presentation</vt:lpstr>
      <vt:lpstr>Why was Commons hard? </vt:lpstr>
      <vt:lpstr>This is called the tragedy of the commons: when anyone can access a limited resource, it runs out.</vt:lpstr>
      <vt:lpstr>What are real-life examples of commons?  Think: limited resources that anyone can access.</vt:lpstr>
      <vt:lpstr>How do we solve commons problems? </vt:lpstr>
      <vt:lpstr>Setting rules for everyone is called politics. </vt:lpstr>
      <vt:lpstr>Protecting the most important commons,  an inhabitable Earth, is political: we need rules.</vt:lpstr>
      <vt:lpstr>But rules cost money. For example:        :</vt:lpstr>
      <vt:lpstr>So now we can answer the question…</vt:lpstr>
      <vt:lpstr>No one wants rules limiting carbon. But especially not fossil fuel groups, who emit more than anyone.</vt:lpstr>
      <vt:lpstr>The fossil fuel industry has known about climate change for decades.</vt:lpstr>
      <vt:lpstr>But fossil fuel companies spread climate myths  to the public – including schools.</vt:lpstr>
      <vt:lpstr>558 million dollars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Words give life to ideas. Ideas lead to change.</vt:lpstr>
      <vt:lpstr>It may feel awkward, but studies show teens are great at making parents care about climate change. </vt:lpstr>
      <vt:lpstr>On the count of three, let’s all say,  “How do you feel about climate change?”</vt:lpstr>
      <vt:lpstr>One last perspective on why we need to talk…</vt:lpstr>
      <vt:lpstr>It’s not too late to keep our paradise. </vt:lpstr>
      <vt:lpstr>#FiveDayChallenge.  Write down the names of five people  you can talk to about climate change.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leshchinskiy</dc:creator>
  <cp:lastModifiedBy>Peter Chipman</cp:lastModifiedBy>
  <cp:revision>868</cp:revision>
  <dcterms:created xsi:type="dcterms:W3CDTF">2019-06-28T19:22:48Z</dcterms:created>
  <dcterms:modified xsi:type="dcterms:W3CDTF">2020-04-02T18:07:37Z</dcterms:modified>
</cp:coreProperties>
</file>